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
  </p:notesMasterIdLst>
  <p:sldIdLst>
    <p:sldId id="256" r:id="rId2"/>
  </p:sldIdLst>
  <p:sldSz cx="15087600" cy="116586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wn, Lindsey L" initials="BLL" lastIdx="1" clrIdx="0">
    <p:extLst>
      <p:ext uri="{19B8F6BF-5375-455C-9EA6-DF929625EA0E}">
        <p15:presenceInfo xmlns:p15="http://schemas.microsoft.com/office/powerpoint/2012/main" userId="S-1-5-21-861567501-115176313-682003330-188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86BF0C-EC86-4FED-BE94-8E2047AADC57}" v="8" dt="2023-06-14T20:26:58.4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94637" autoAdjust="0"/>
  </p:normalViewPr>
  <p:slideViewPr>
    <p:cSldViewPr snapToGrid="0">
      <p:cViewPr>
        <p:scale>
          <a:sx n="150" d="100"/>
          <a:sy n="150" d="100"/>
        </p:scale>
        <p:origin x="10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270D75F-3E86-4E72-8470-13A9FE1C6EF3}" type="datetimeFigureOut">
              <a:rPr lang="en-US" smtClean="0"/>
              <a:t>6/14/2023</a:t>
            </a:fld>
            <a:endParaRPr lang="en-US"/>
          </a:p>
        </p:txBody>
      </p:sp>
      <p:sp>
        <p:nvSpPr>
          <p:cNvPr id="4" name="Slide Image Placeholder 3"/>
          <p:cNvSpPr>
            <a:spLocks noGrp="1" noRot="1" noChangeAspect="1"/>
          </p:cNvSpPr>
          <p:nvPr>
            <p:ph type="sldImg" idx="2"/>
          </p:nvPr>
        </p:nvSpPr>
        <p:spPr>
          <a:xfrm>
            <a:off x="1474788" y="1162050"/>
            <a:ext cx="40608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40B4052-0341-4504-B161-76ACD8E6265F}" type="slidenum">
              <a:rPr lang="en-US" smtClean="0"/>
              <a:t>‹#›</a:t>
            </a:fld>
            <a:endParaRPr lang="en-US"/>
          </a:p>
        </p:txBody>
      </p:sp>
    </p:spTree>
    <p:extLst>
      <p:ext uri="{BB962C8B-B14F-4D97-AF65-F5344CB8AC3E}">
        <p14:creationId xmlns:p14="http://schemas.microsoft.com/office/powerpoint/2010/main" val="2345886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0B4052-0341-4504-B161-76ACD8E6265F}" type="slidenum">
              <a:rPr lang="en-US" smtClean="0"/>
              <a:t>1</a:t>
            </a:fld>
            <a:endParaRPr lang="en-US"/>
          </a:p>
        </p:txBody>
      </p:sp>
    </p:spTree>
    <p:extLst>
      <p:ext uri="{BB962C8B-B14F-4D97-AF65-F5344CB8AC3E}">
        <p14:creationId xmlns:p14="http://schemas.microsoft.com/office/powerpoint/2010/main" val="526318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1570" y="1908017"/>
            <a:ext cx="12824460" cy="4058920"/>
          </a:xfrm>
        </p:spPr>
        <p:txBody>
          <a:bodyPr anchor="b"/>
          <a:lstStyle>
            <a:lvl1pPr algn="ctr">
              <a:defRPr sz="9900"/>
            </a:lvl1pPr>
          </a:lstStyle>
          <a:p>
            <a:r>
              <a:rPr lang="en-US"/>
              <a:t>Click to edit Master title style</a:t>
            </a:r>
            <a:endParaRPr lang="en-US" dirty="0"/>
          </a:p>
        </p:txBody>
      </p:sp>
      <p:sp>
        <p:nvSpPr>
          <p:cNvPr id="3" name="Subtitle 2"/>
          <p:cNvSpPr>
            <a:spLocks noGrp="1"/>
          </p:cNvSpPr>
          <p:nvPr>
            <p:ph type="subTitle" idx="1"/>
          </p:nvPr>
        </p:nvSpPr>
        <p:spPr>
          <a:xfrm>
            <a:off x="1885950" y="6123465"/>
            <a:ext cx="11315700" cy="2814795"/>
          </a:xfrm>
        </p:spPr>
        <p:txBody>
          <a:bodyPr/>
          <a:lstStyle>
            <a:lvl1pPr marL="0" indent="0" algn="ctr">
              <a:buNone/>
              <a:defRPr sz="3960"/>
            </a:lvl1pPr>
            <a:lvl2pPr marL="754380" indent="0" algn="ctr">
              <a:buNone/>
              <a:defRPr sz="3300"/>
            </a:lvl2pPr>
            <a:lvl3pPr marL="1508760" indent="0" algn="ctr">
              <a:buNone/>
              <a:defRPr sz="2970"/>
            </a:lvl3pPr>
            <a:lvl4pPr marL="2263140" indent="0" algn="ctr">
              <a:buNone/>
              <a:defRPr sz="2640"/>
            </a:lvl4pPr>
            <a:lvl5pPr marL="3017520" indent="0" algn="ctr">
              <a:buNone/>
              <a:defRPr sz="2640"/>
            </a:lvl5pPr>
            <a:lvl6pPr marL="3771900" indent="0" algn="ctr">
              <a:buNone/>
              <a:defRPr sz="2640"/>
            </a:lvl6pPr>
            <a:lvl7pPr marL="4526280" indent="0" algn="ctr">
              <a:buNone/>
              <a:defRPr sz="2640"/>
            </a:lvl7pPr>
            <a:lvl8pPr marL="5280660" indent="0" algn="ctr">
              <a:buNone/>
              <a:defRPr sz="2640"/>
            </a:lvl8pPr>
            <a:lvl9pPr marL="6035040" indent="0" algn="ctr">
              <a:buNone/>
              <a:defRPr sz="26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48C0FA-5A0B-4751-851D-36D706977915}" type="datetimeFigureOut">
              <a:rPr lang="en-US" smtClean="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AAEDE0-0EC1-4274-88F2-591211701773}" type="slidenum">
              <a:rPr lang="en-US" smtClean="0"/>
              <a:t>‹#›</a:t>
            </a:fld>
            <a:endParaRPr lang="en-US" dirty="0"/>
          </a:p>
        </p:txBody>
      </p:sp>
    </p:spTree>
    <p:extLst>
      <p:ext uri="{BB962C8B-B14F-4D97-AF65-F5344CB8AC3E}">
        <p14:creationId xmlns:p14="http://schemas.microsoft.com/office/powerpoint/2010/main" val="4099782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48C0FA-5A0B-4751-851D-36D706977915}" type="datetimeFigureOut">
              <a:rPr lang="en-US" smtClean="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AAEDE0-0EC1-4274-88F2-591211701773}" type="slidenum">
              <a:rPr lang="en-US" smtClean="0"/>
              <a:t>‹#›</a:t>
            </a:fld>
            <a:endParaRPr lang="en-US" dirty="0"/>
          </a:p>
        </p:txBody>
      </p:sp>
    </p:spTree>
    <p:extLst>
      <p:ext uri="{BB962C8B-B14F-4D97-AF65-F5344CB8AC3E}">
        <p14:creationId xmlns:p14="http://schemas.microsoft.com/office/powerpoint/2010/main" val="803545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797064" y="620712"/>
            <a:ext cx="3253264" cy="98801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7273" y="620712"/>
            <a:ext cx="9571196" cy="9880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48C0FA-5A0B-4751-851D-36D706977915}" type="datetimeFigureOut">
              <a:rPr lang="en-US" smtClean="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AAEDE0-0EC1-4274-88F2-591211701773}" type="slidenum">
              <a:rPr lang="en-US" smtClean="0"/>
              <a:t>‹#›</a:t>
            </a:fld>
            <a:endParaRPr lang="en-US" dirty="0"/>
          </a:p>
        </p:txBody>
      </p:sp>
    </p:spTree>
    <p:extLst>
      <p:ext uri="{BB962C8B-B14F-4D97-AF65-F5344CB8AC3E}">
        <p14:creationId xmlns:p14="http://schemas.microsoft.com/office/powerpoint/2010/main" val="3775811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48C0FA-5A0B-4751-851D-36D706977915}" type="datetimeFigureOut">
              <a:rPr lang="en-US" smtClean="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AAEDE0-0EC1-4274-88F2-591211701773}" type="slidenum">
              <a:rPr lang="en-US" smtClean="0"/>
              <a:t>‹#›</a:t>
            </a:fld>
            <a:endParaRPr lang="en-US" dirty="0"/>
          </a:p>
        </p:txBody>
      </p:sp>
    </p:spTree>
    <p:extLst>
      <p:ext uri="{BB962C8B-B14F-4D97-AF65-F5344CB8AC3E}">
        <p14:creationId xmlns:p14="http://schemas.microsoft.com/office/powerpoint/2010/main" val="1892508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9415" y="2906557"/>
            <a:ext cx="13013055" cy="4849653"/>
          </a:xfrm>
        </p:spPr>
        <p:txBody>
          <a:bodyPr anchor="b"/>
          <a:lstStyle>
            <a:lvl1pPr>
              <a:defRPr sz="9900"/>
            </a:lvl1pPr>
          </a:lstStyle>
          <a:p>
            <a:r>
              <a:rPr lang="en-US"/>
              <a:t>Click to edit Master title style</a:t>
            </a:r>
            <a:endParaRPr lang="en-US" dirty="0"/>
          </a:p>
        </p:txBody>
      </p:sp>
      <p:sp>
        <p:nvSpPr>
          <p:cNvPr id="3" name="Text Placeholder 2"/>
          <p:cNvSpPr>
            <a:spLocks noGrp="1"/>
          </p:cNvSpPr>
          <p:nvPr>
            <p:ph type="body" idx="1"/>
          </p:nvPr>
        </p:nvSpPr>
        <p:spPr>
          <a:xfrm>
            <a:off x="1029415" y="7802090"/>
            <a:ext cx="13013055" cy="2550318"/>
          </a:xfrm>
        </p:spPr>
        <p:txBody>
          <a:bodyPr/>
          <a:lstStyle>
            <a:lvl1pPr marL="0" indent="0">
              <a:buNone/>
              <a:defRPr sz="3960">
                <a:solidFill>
                  <a:schemeClr val="tx1"/>
                </a:solidFill>
              </a:defRPr>
            </a:lvl1pPr>
            <a:lvl2pPr marL="754380" indent="0">
              <a:buNone/>
              <a:defRPr sz="3300">
                <a:solidFill>
                  <a:schemeClr val="tx1">
                    <a:tint val="75000"/>
                  </a:schemeClr>
                </a:solidFill>
              </a:defRPr>
            </a:lvl2pPr>
            <a:lvl3pPr marL="1508760" indent="0">
              <a:buNone/>
              <a:defRPr sz="2970">
                <a:solidFill>
                  <a:schemeClr val="tx1">
                    <a:tint val="75000"/>
                  </a:schemeClr>
                </a:solidFill>
              </a:defRPr>
            </a:lvl3pPr>
            <a:lvl4pPr marL="2263140" indent="0">
              <a:buNone/>
              <a:defRPr sz="2640">
                <a:solidFill>
                  <a:schemeClr val="tx1">
                    <a:tint val="75000"/>
                  </a:schemeClr>
                </a:solidFill>
              </a:defRPr>
            </a:lvl4pPr>
            <a:lvl5pPr marL="3017520" indent="0">
              <a:buNone/>
              <a:defRPr sz="2640">
                <a:solidFill>
                  <a:schemeClr val="tx1">
                    <a:tint val="75000"/>
                  </a:schemeClr>
                </a:solidFill>
              </a:defRPr>
            </a:lvl5pPr>
            <a:lvl6pPr marL="3771900" indent="0">
              <a:buNone/>
              <a:defRPr sz="2640">
                <a:solidFill>
                  <a:schemeClr val="tx1">
                    <a:tint val="75000"/>
                  </a:schemeClr>
                </a:solidFill>
              </a:defRPr>
            </a:lvl6pPr>
            <a:lvl7pPr marL="4526280" indent="0">
              <a:buNone/>
              <a:defRPr sz="2640">
                <a:solidFill>
                  <a:schemeClr val="tx1">
                    <a:tint val="75000"/>
                  </a:schemeClr>
                </a:solidFill>
              </a:defRPr>
            </a:lvl7pPr>
            <a:lvl8pPr marL="5280660" indent="0">
              <a:buNone/>
              <a:defRPr sz="2640">
                <a:solidFill>
                  <a:schemeClr val="tx1">
                    <a:tint val="75000"/>
                  </a:schemeClr>
                </a:solidFill>
              </a:defRPr>
            </a:lvl8pPr>
            <a:lvl9pPr marL="6035040" indent="0">
              <a:buNone/>
              <a:defRPr sz="26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548C0FA-5A0B-4751-851D-36D706977915}" type="datetimeFigureOut">
              <a:rPr lang="en-US" smtClean="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AAEDE0-0EC1-4274-88F2-591211701773}" type="slidenum">
              <a:rPr lang="en-US" smtClean="0"/>
              <a:t>‹#›</a:t>
            </a:fld>
            <a:endParaRPr lang="en-US" dirty="0"/>
          </a:p>
        </p:txBody>
      </p:sp>
    </p:spTree>
    <p:extLst>
      <p:ext uri="{BB962C8B-B14F-4D97-AF65-F5344CB8AC3E}">
        <p14:creationId xmlns:p14="http://schemas.microsoft.com/office/powerpoint/2010/main" val="2430618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7273" y="3103562"/>
            <a:ext cx="6412230" cy="73972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38098" y="3103562"/>
            <a:ext cx="6412230" cy="73972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48C0FA-5A0B-4751-851D-36D706977915}" type="datetimeFigureOut">
              <a:rPr lang="en-US" smtClean="0"/>
              <a:t>6/14/2023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AAEDE0-0EC1-4274-88F2-591211701773}" type="slidenum">
              <a:rPr lang="en-US" smtClean="0"/>
              <a:t>‹#›</a:t>
            </a:fld>
            <a:endParaRPr lang="en-US" dirty="0"/>
          </a:p>
        </p:txBody>
      </p:sp>
    </p:spTree>
    <p:extLst>
      <p:ext uri="{BB962C8B-B14F-4D97-AF65-F5344CB8AC3E}">
        <p14:creationId xmlns:p14="http://schemas.microsoft.com/office/powerpoint/2010/main" val="3667470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39238" y="620715"/>
            <a:ext cx="13013055" cy="22534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39239" y="2857977"/>
            <a:ext cx="6382761" cy="1400650"/>
          </a:xfrm>
        </p:spPr>
        <p:txBody>
          <a:bodyPr anchor="b"/>
          <a:lstStyle>
            <a:lvl1pPr marL="0" indent="0">
              <a:buNone/>
              <a:defRPr sz="3960" b="1"/>
            </a:lvl1pPr>
            <a:lvl2pPr marL="754380" indent="0">
              <a:buNone/>
              <a:defRPr sz="3300" b="1"/>
            </a:lvl2pPr>
            <a:lvl3pPr marL="1508760" indent="0">
              <a:buNone/>
              <a:defRPr sz="2970" b="1"/>
            </a:lvl3pPr>
            <a:lvl4pPr marL="2263140" indent="0">
              <a:buNone/>
              <a:defRPr sz="2640" b="1"/>
            </a:lvl4pPr>
            <a:lvl5pPr marL="3017520" indent="0">
              <a:buNone/>
              <a:defRPr sz="2640" b="1"/>
            </a:lvl5pPr>
            <a:lvl6pPr marL="3771900" indent="0">
              <a:buNone/>
              <a:defRPr sz="2640" b="1"/>
            </a:lvl6pPr>
            <a:lvl7pPr marL="4526280" indent="0">
              <a:buNone/>
              <a:defRPr sz="2640" b="1"/>
            </a:lvl7pPr>
            <a:lvl8pPr marL="5280660" indent="0">
              <a:buNone/>
              <a:defRPr sz="2640" b="1"/>
            </a:lvl8pPr>
            <a:lvl9pPr marL="6035040" indent="0">
              <a:buNone/>
              <a:defRPr sz="2640" b="1"/>
            </a:lvl9pPr>
          </a:lstStyle>
          <a:p>
            <a:pPr lvl="0"/>
            <a:r>
              <a:rPr lang="en-US"/>
              <a:t>Edit Master text styles</a:t>
            </a:r>
          </a:p>
        </p:txBody>
      </p:sp>
      <p:sp>
        <p:nvSpPr>
          <p:cNvPr id="4" name="Content Placeholder 3"/>
          <p:cNvSpPr>
            <a:spLocks noGrp="1"/>
          </p:cNvSpPr>
          <p:nvPr>
            <p:ph sz="half" idx="2"/>
          </p:nvPr>
        </p:nvSpPr>
        <p:spPr>
          <a:xfrm>
            <a:off x="1039239" y="4258627"/>
            <a:ext cx="6382761" cy="6263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38098" y="2857977"/>
            <a:ext cx="6414195" cy="1400650"/>
          </a:xfrm>
        </p:spPr>
        <p:txBody>
          <a:bodyPr anchor="b"/>
          <a:lstStyle>
            <a:lvl1pPr marL="0" indent="0">
              <a:buNone/>
              <a:defRPr sz="3960" b="1"/>
            </a:lvl1pPr>
            <a:lvl2pPr marL="754380" indent="0">
              <a:buNone/>
              <a:defRPr sz="3300" b="1"/>
            </a:lvl2pPr>
            <a:lvl3pPr marL="1508760" indent="0">
              <a:buNone/>
              <a:defRPr sz="2970" b="1"/>
            </a:lvl3pPr>
            <a:lvl4pPr marL="2263140" indent="0">
              <a:buNone/>
              <a:defRPr sz="2640" b="1"/>
            </a:lvl4pPr>
            <a:lvl5pPr marL="3017520" indent="0">
              <a:buNone/>
              <a:defRPr sz="2640" b="1"/>
            </a:lvl5pPr>
            <a:lvl6pPr marL="3771900" indent="0">
              <a:buNone/>
              <a:defRPr sz="2640" b="1"/>
            </a:lvl6pPr>
            <a:lvl7pPr marL="4526280" indent="0">
              <a:buNone/>
              <a:defRPr sz="2640" b="1"/>
            </a:lvl7pPr>
            <a:lvl8pPr marL="5280660" indent="0">
              <a:buNone/>
              <a:defRPr sz="2640" b="1"/>
            </a:lvl8pPr>
            <a:lvl9pPr marL="6035040" indent="0">
              <a:buNone/>
              <a:defRPr sz="2640" b="1"/>
            </a:lvl9pPr>
          </a:lstStyle>
          <a:p>
            <a:pPr lvl="0"/>
            <a:r>
              <a:rPr lang="en-US"/>
              <a:t>Edit Master text styles</a:t>
            </a:r>
          </a:p>
        </p:txBody>
      </p:sp>
      <p:sp>
        <p:nvSpPr>
          <p:cNvPr id="6" name="Content Placeholder 5"/>
          <p:cNvSpPr>
            <a:spLocks noGrp="1"/>
          </p:cNvSpPr>
          <p:nvPr>
            <p:ph sz="quarter" idx="4"/>
          </p:nvPr>
        </p:nvSpPr>
        <p:spPr>
          <a:xfrm>
            <a:off x="7638098" y="4258627"/>
            <a:ext cx="6414195" cy="6263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48C0FA-5A0B-4751-851D-36D706977915}" type="datetimeFigureOut">
              <a:rPr lang="en-US" smtClean="0"/>
              <a:t>6/14/2023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AAEDE0-0EC1-4274-88F2-591211701773}" type="slidenum">
              <a:rPr lang="en-US" smtClean="0"/>
              <a:t>‹#›</a:t>
            </a:fld>
            <a:endParaRPr lang="en-US" dirty="0"/>
          </a:p>
        </p:txBody>
      </p:sp>
    </p:spTree>
    <p:extLst>
      <p:ext uri="{BB962C8B-B14F-4D97-AF65-F5344CB8AC3E}">
        <p14:creationId xmlns:p14="http://schemas.microsoft.com/office/powerpoint/2010/main" val="62466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48C0FA-5A0B-4751-851D-36D706977915}" type="datetimeFigureOut">
              <a:rPr lang="en-US" smtClean="0"/>
              <a:t>6/14/2023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AAEDE0-0EC1-4274-88F2-591211701773}" type="slidenum">
              <a:rPr lang="en-US" smtClean="0"/>
              <a:t>‹#›</a:t>
            </a:fld>
            <a:endParaRPr lang="en-US" dirty="0"/>
          </a:p>
        </p:txBody>
      </p:sp>
    </p:spTree>
    <p:extLst>
      <p:ext uri="{BB962C8B-B14F-4D97-AF65-F5344CB8AC3E}">
        <p14:creationId xmlns:p14="http://schemas.microsoft.com/office/powerpoint/2010/main" val="3993413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48C0FA-5A0B-4751-851D-36D706977915}" type="datetimeFigureOut">
              <a:rPr lang="en-US" smtClean="0"/>
              <a:t>6/14/2023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AAEDE0-0EC1-4274-88F2-591211701773}" type="slidenum">
              <a:rPr lang="en-US" smtClean="0"/>
              <a:t>‹#›</a:t>
            </a:fld>
            <a:endParaRPr lang="en-US" dirty="0"/>
          </a:p>
        </p:txBody>
      </p:sp>
    </p:spTree>
    <p:extLst>
      <p:ext uri="{BB962C8B-B14F-4D97-AF65-F5344CB8AC3E}">
        <p14:creationId xmlns:p14="http://schemas.microsoft.com/office/powerpoint/2010/main" val="1967527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39238" y="777240"/>
            <a:ext cx="4866144" cy="2720340"/>
          </a:xfrm>
        </p:spPr>
        <p:txBody>
          <a:bodyPr anchor="b"/>
          <a:lstStyle>
            <a:lvl1pPr>
              <a:defRPr sz="5280"/>
            </a:lvl1pPr>
          </a:lstStyle>
          <a:p>
            <a:r>
              <a:rPr lang="en-US"/>
              <a:t>Click to edit Master title style</a:t>
            </a:r>
            <a:endParaRPr lang="en-US" dirty="0"/>
          </a:p>
        </p:txBody>
      </p:sp>
      <p:sp>
        <p:nvSpPr>
          <p:cNvPr id="3" name="Content Placeholder 2"/>
          <p:cNvSpPr>
            <a:spLocks noGrp="1"/>
          </p:cNvSpPr>
          <p:nvPr>
            <p:ph idx="1"/>
          </p:nvPr>
        </p:nvSpPr>
        <p:spPr>
          <a:xfrm>
            <a:off x="6414195" y="1678625"/>
            <a:ext cx="7638098" cy="8285163"/>
          </a:xfrm>
        </p:spPr>
        <p:txBody>
          <a:bodyPr/>
          <a:lstStyle>
            <a:lvl1pPr>
              <a:defRPr sz="5280"/>
            </a:lvl1pPr>
            <a:lvl2pPr>
              <a:defRPr sz="4620"/>
            </a:lvl2pPr>
            <a:lvl3pPr>
              <a:defRPr sz="3960"/>
            </a:lvl3pPr>
            <a:lvl4pPr>
              <a:defRPr sz="3300"/>
            </a:lvl4pPr>
            <a:lvl5pPr>
              <a:defRPr sz="3300"/>
            </a:lvl5pPr>
            <a:lvl6pPr>
              <a:defRPr sz="3300"/>
            </a:lvl6pPr>
            <a:lvl7pPr>
              <a:defRPr sz="3300"/>
            </a:lvl7pPr>
            <a:lvl8pPr>
              <a:defRPr sz="3300"/>
            </a:lvl8pPr>
            <a:lvl9pPr>
              <a:defRPr sz="3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39238" y="3497580"/>
            <a:ext cx="4866144" cy="6479700"/>
          </a:xfrm>
        </p:spPr>
        <p:txBody>
          <a:bodyPr/>
          <a:lstStyle>
            <a:lvl1pPr marL="0" indent="0">
              <a:buNone/>
              <a:defRPr sz="2640"/>
            </a:lvl1pPr>
            <a:lvl2pPr marL="754380" indent="0">
              <a:buNone/>
              <a:defRPr sz="2310"/>
            </a:lvl2pPr>
            <a:lvl3pPr marL="1508760" indent="0">
              <a:buNone/>
              <a:defRPr sz="1980"/>
            </a:lvl3pPr>
            <a:lvl4pPr marL="2263140" indent="0">
              <a:buNone/>
              <a:defRPr sz="1650"/>
            </a:lvl4pPr>
            <a:lvl5pPr marL="3017520" indent="0">
              <a:buNone/>
              <a:defRPr sz="1650"/>
            </a:lvl5pPr>
            <a:lvl6pPr marL="3771900" indent="0">
              <a:buNone/>
              <a:defRPr sz="1650"/>
            </a:lvl6pPr>
            <a:lvl7pPr marL="4526280" indent="0">
              <a:buNone/>
              <a:defRPr sz="1650"/>
            </a:lvl7pPr>
            <a:lvl8pPr marL="5280660" indent="0">
              <a:buNone/>
              <a:defRPr sz="1650"/>
            </a:lvl8pPr>
            <a:lvl9pPr marL="6035040" indent="0">
              <a:buNone/>
              <a:defRPr sz="1650"/>
            </a:lvl9pPr>
          </a:lstStyle>
          <a:p>
            <a:pPr lvl="0"/>
            <a:r>
              <a:rPr lang="en-US"/>
              <a:t>Edit Master text styles</a:t>
            </a:r>
          </a:p>
        </p:txBody>
      </p:sp>
      <p:sp>
        <p:nvSpPr>
          <p:cNvPr id="5" name="Date Placeholder 4"/>
          <p:cNvSpPr>
            <a:spLocks noGrp="1"/>
          </p:cNvSpPr>
          <p:nvPr>
            <p:ph type="dt" sz="half" idx="10"/>
          </p:nvPr>
        </p:nvSpPr>
        <p:spPr/>
        <p:txBody>
          <a:bodyPr/>
          <a:lstStyle/>
          <a:p>
            <a:fld id="{3548C0FA-5A0B-4751-851D-36D706977915}" type="datetimeFigureOut">
              <a:rPr lang="en-US" smtClean="0"/>
              <a:t>6/14/2023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AAEDE0-0EC1-4274-88F2-591211701773}" type="slidenum">
              <a:rPr lang="en-US" smtClean="0"/>
              <a:t>‹#›</a:t>
            </a:fld>
            <a:endParaRPr lang="en-US" dirty="0"/>
          </a:p>
        </p:txBody>
      </p:sp>
    </p:spTree>
    <p:extLst>
      <p:ext uri="{BB962C8B-B14F-4D97-AF65-F5344CB8AC3E}">
        <p14:creationId xmlns:p14="http://schemas.microsoft.com/office/powerpoint/2010/main" val="358125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39238" y="777240"/>
            <a:ext cx="4866144" cy="2720340"/>
          </a:xfrm>
        </p:spPr>
        <p:txBody>
          <a:bodyPr anchor="b"/>
          <a:lstStyle>
            <a:lvl1pPr>
              <a:defRPr sz="5280"/>
            </a:lvl1pPr>
          </a:lstStyle>
          <a:p>
            <a:r>
              <a:rPr lang="en-US"/>
              <a:t>Click to edit Master title style</a:t>
            </a:r>
            <a:endParaRPr lang="en-US" dirty="0"/>
          </a:p>
        </p:txBody>
      </p:sp>
      <p:sp>
        <p:nvSpPr>
          <p:cNvPr id="3" name="Picture Placeholder 2"/>
          <p:cNvSpPr>
            <a:spLocks noGrp="1" noChangeAspect="1"/>
          </p:cNvSpPr>
          <p:nvPr>
            <p:ph type="pic" idx="1"/>
          </p:nvPr>
        </p:nvSpPr>
        <p:spPr>
          <a:xfrm>
            <a:off x="6414195" y="1678625"/>
            <a:ext cx="7638098" cy="8285163"/>
          </a:xfrm>
        </p:spPr>
        <p:txBody>
          <a:bodyPr anchor="t"/>
          <a:lstStyle>
            <a:lvl1pPr marL="0" indent="0">
              <a:buNone/>
              <a:defRPr sz="5280"/>
            </a:lvl1pPr>
            <a:lvl2pPr marL="754380" indent="0">
              <a:buNone/>
              <a:defRPr sz="4620"/>
            </a:lvl2pPr>
            <a:lvl3pPr marL="1508760" indent="0">
              <a:buNone/>
              <a:defRPr sz="3960"/>
            </a:lvl3pPr>
            <a:lvl4pPr marL="2263140" indent="0">
              <a:buNone/>
              <a:defRPr sz="3300"/>
            </a:lvl4pPr>
            <a:lvl5pPr marL="3017520" indent="0">
              <a:buNone/>
              <a:defRPr sz="3300"/>
            </a:lvl5pPr>
            <a:lvl6pPr marL="3771900" indent="0">
              <a:buNone/>
              <a:defRPr sz="3300"/>
            </a:lvl6pPr>
            <a:lvl7pPr marL="4526280" indent="0">
              <a:buNone/>
              <a:defRPr sz="3300"/>
            </a:lvl7pPr>
            <a:lvl8pPr marL="5280660" indent="0">
              <a:buNone/>
              <a:defRPr sz="3300"/>
            </a:lvl8pPr>
            <a:lvl9pPr marL="6035040" indent="0">
              <a:buNone/>
              <a:defRPr sz="3300"/>
            </a:lvl9pPr>
          </a:lstStyle>
          <a:p>
            <a:r>
              <a:rPr lang="en-US" dirty="0"/>
              <a:t>Click icon to add picture</a:t>
            </a:r>
          </a:p>
        </p:txBody>
      </p:sp>
      <p:sp>
        <p:nvSpPr>
          <p:cNvPr id="4" name="Text Placeholder 3"/>
          <p:cNvSpPr>
            <a:spLocks noGrp="1"/>
          </p:cNvSpPr>
          <p:nvPr>
            <p:ph type="body" sz="half" idx="2"/>
          </p:nvPr>
        </p:nvSpPr>
        <p:spPr>
          <a:xfrm>
            <a:off x="1039238" y="3497580"/>
            <a:ext cx="4866144" cy="6479700"/>
          </a:xfrm>
        </p:spPr>
        <p:txBody>
          <a:bodyPr/>
          <a:lstStyle>
            <a:lvl1pPr marL="0" indent="0">
              <a:buNone/>
              <a:defRPr sz="2640"/>
            </a:lvl1pPr>
            <a:lvl2pPr marL="754380" indent="0">
              <a:buNone/>
              <a:defRPr sz="2310"/>
            </a:lvl2pPr>
            <a:lvl3pPr marL="1508760" indent="0">
              <a:buNone/>
              <a:defRPr sz="1980"/>
            </a:lvl3pPr>
            <a:lvl4pPr marL="2263140" indent="0">
              <a:buNone/>
              <a:defRPr sz="1650"/>
            </a:lvl4pPr>
            <a:lvl5pPr marL="3017520" indent="0">
              <a:buNone/>
              <a:defRPr sz="1650"/>
            </a:lvl5pPr>
            <a:lvl6pPr marL="3771900" indent="0">
              <a:buNone/>
              <a:defRPr sz="1650"/>
            </a:lvl6pPr>
            <a:lvl7pPr marL="4526280" indent="0">
              <a:buNone/>
              <a:defRPr sz="1650"/>
            </a:lvl7pPr>
            <a:lvl8pPr marL="5280660" indent="0">
              <a:buNone/>
              <a:defRPr sz="1650"/>
            </a:lvl8pPr>
            <a:lvl9pPr marL="6035040" indent="0">
              <a:buNone/>
              <a:defRPr sz="1650"/>
            </a:lvl9pPr>
          </a:lstStyle>
          <a:p>
            <a:pPr lvl="0"/>
            <a:r>
              <a:rPr lang="en-US"/>
              <a:t>Edit Master text styles</a:t>
            </a:r>
          </a:p>
        </p:txBody>
      </p:sp>
      <p:sp>
        <p:nvSpPr>
          <p:cNvPr id="5" name="Date Placeholder 4"/>
          <p:cNvSpPr>
            <a:spLocks noGrp="1"/>
          </p:cNvSpPr>
          <p:nvPr>
            <p:ph type="dt" sz="half" idx="10"/>
          </p:nvPr>
        </p:nvSpPr>
        <p:spPr/>
        <p:txBody>
          <a:bodyPr/>
          <a:lstStyle/>
          <a:p>
            <a:fld id="{3548C0FA-5A0B-4751-851D-36D706977915}" type="datetimeFigureOut">
              <a:rPr lang="en-US" smtClean="0"/>
              <a:t>6/14/2023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AAEDE0-0EC1-4274-88F2-591211701773}" type="slidenum">
              <a:rPr lang="en-US" smtClean="0"/>
              <a:t>‹#›</a:t>
            </a:fld>
            <a:endParaRPr lang="en-US" dirty="0"/>
          </a:p>
        </p:txBody>
      </p:sp>
    </p:spTree>
    <p:extLst>
      <p:ext uri="{BB962C8B-B14F-4D97-AF65-F5344CB8AC3E}">
        <p14:creationId xmlns:p14="http://schemas.microsoft.com/office/powerpoint/2010/main" val="390394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7273" y="620715"/>
            <a:ext cx="13013055" cy="225345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7273" y="3103562"/>
            <a:ext cx="13013055" cy="739727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7273" y="10805797"/>
            <a:ext cx="3394710" cy="620713"/>
          </a:xfrm>
          <a:prstGeom prst="rect">
            <a:avLst/>
          </a:prstGeom>
        </p:spPr>
        <p:txBody>
          <a:bodyPr vert="horz" lIns="91440" tIns="45720" rIns="91440" bIns="45720" rtlCol="0" anchor="ctr"/>
          <a:lstStyle>
            <a:lvl1pPr algn="l">
              <a:defRPr sz="1980">
                <a:solidFill>
                  <a:schemeClr val="tx1">
                    <a:tint val="75000"/>
                  </a:schemeClr>
                </a:solidFill>
              </a:defRPr>
            </a:lvl1pPr>
          </a:lstStyle>
          <a:p>
            <a:fld id="{3548C0FA-5A0B-4751-851D-36D706977915}" type="datetimeFigureOut">
              <a:rPr lang="en-US" smtClean="0"/>
              <a:t>6/14/2023</a:t>
            </a:fld>
            <a:endParaRPr lang="en-US" dirty="0"/>
          </a:p>
        </p:txBody>
      </p:sp>
      <p:sp>
        <p:nvSpPr>
          <p:cNvPr id="5" name="Footer Placeholder 4"/>
          <p:cNvSpPr>
            <a:spLocks noGrp="1"/>
          </p:cNvSpPr>
          <p:nvPr>
            <p:ph type="ftr" sz="quarter" idx="3"/>
          </p:nvPr>
        </p:nvSpPr>
        <p:spPr>
          <a:xfrm>
            <a:off x="4997768" y="10805797"/>
            <a:ext cx="5092065" cy="620713"/>
          </a:xfrm>
          <a:prstGeom prst="rect">
            <a:avLst/>
          </a:prstGeom>
        </p:spPr>
        <p:txBody>
          <a:bodyPr vert="horz" lIns="91440" tIns="45720" rIns="91440" bIns="45720" rtlCol="0" anchor="ctr"/>
          <a:lstStyle>
            <a:lvl1pPr algn="ctr">
              <a:defRPr sz="19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655618" y="10805797"/>
            <a:ext cx="3394710" cy="620713"/>
          </a:xfrm>
          <a:prstGeom prst="rect">
            <a:avLst/>
          </a:prstGeom>
        </p:spPr>
        <p:txBody>
          <a:bodyPr vert="horz" lIns="91440" tIns="45720" rIns="91440" bIns="45720" rtlCol="0" anchor="ctr"/>
          <a:lstStyle>
            <a:lvl1pPr algn="r">
              <a:defRPr sz="1980">
                <a:solidFill>
                  <a:schemeClr val="tx1">
                    <a:tint val="75000"/>
                  </a:schemeClr>
                </a:solidFill>
              </a:defRPr>
            </a:lvl1pPr>
          </a:lstStyle>
          <a:p>
            <a:fld id="{C8AAEDE0-0EC1-4274-88F2-591211701773}" type="slidenum">
              <a:rPr lang="en-US" smtClean="0"/>
              <a:t>‹#›</a:t>
            </a:fld>
            <a:endParaRPr lang="en-US" dirty="0"/>
          </a:p>
        </p:txBody>
      </p:sp>
    </p:spTree>
    <p:extLst>
      <p:ext uri="{BB962C8B-B14F-4D97-AF65-F5344CB8AC3E}">
        <p14:creationId xmlns:p14="http://schemas.microsoft.com/office/powerpoint/2010/main" val="96935984"/>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1508760" rtl="0" eaLnBrk="1" latinLnBrk="0" hangingPunct="1">
        <a:lnSpc>
          <a:spcPct val="90000"/>
        </a:lnSpc>
        <a:spcBef>
          <a:spcPct val="0"/>
        </a:spcBef>
        <a:buNone/>
        <a:defRPr sz="7260" kern="1200">
          <a:solidFill>
            <a:schemeClr val="tx1"/>
          </a:solidFill>
          <a:latin typeface="+mj-lt"/>
          <a:ea typeface="+mj-ea"/>
          <a:cs typeface="+mj-cs"/>
        </a:defRPr>
      </a:lvl1pPr>
    </p:titleStyle>
    <p:bodyStyle>
      <a:lvl1pPr marL="377190" indent="-377190" algn="l" defTabSz="1508760" rtl="0" eaLnBrk="1" latinLnBrk="0" hangingPunct="1">
        <a:lnSpc>
          <a:spcPct val="90000"/>
        </a:lnSpc>
        <a:spcBef>
          <a:spcPts val="1650"/>
        </a:spcBef>
        <a:buFont typeface="Arial" panose="020B0604020202020204" pitchFamily="34" charset="0"/>
        <a:buChar char="•"/>
        <a:defRPr sz="4620" kern="1200">
          <a:solidFill>
            <a:schemeClr val="tx1"/>
          </a:solidFill>
          <a:latin typeface="+mn-lt"/>
          <a:ea typeface="+mn-ea"/>
          <a:cs typeface="+mn-cs"/>
        </a:defRPr>
      </a:lvl1pPr>
      <a:lvl2pPr marL="1131570" indent="-377190" algn="l" defTabSz="1508760" rtl="0" eaLnBrk="1" latinLnBrk="0" hangingPunct="1">
        <a:lnSpc>
          <a:spcPct val="90000"/>
        </a:lnSpc>
        <a:spcBef>
          <a:spcPts val="825"/>
        </a:spcBef>
        <a:buFont typeface="Arial" panose="020B0604020202020204" pitchFamily="34" charset="0"/>
        <a:buChar char="•"/>
        <a:defRPr sz="3960" kern="1200">
          <a:solidFill>
            <a:schemeClr val="tx1"/>
          </a:solidFill>
          <a:latin typeface="+mn-lt"/>
          <a:ea typeface="+mn-ea"/>
          <a:cs typeface="+mn-cs"/>
        </a:defRPr>
      </a:lvl2pPr>
      <a:lvl3pPr marL="1885950" indent="-377190" algn="l" defTabSz="1508760" rtl="0" eaLnBrk="1" latinLnBrk="0" hangingPunct="1">
        <a:lnSpc>
          <a:spcPct val="90000"/>
        </a:lnSpc>
        <a:spcBef>
          <a:spcPts val="825"/>
        </a:spcBef>
        <a:buFont typeface="Arial" panose="020B0604020202020204" pitchFamily="34" charset="0"/>
        <a:buChar char="•"/>
        <a:defRPr sz="3300" kern="1200">
          <a:solidFill>
            <a:schemeClr val="tx1"/>
          </a:solidFill>
          <a:latin typeface="+mn-lt"/>
          <a:ea typeface="+mn-ea"/>
          <a:cs typeface="+mn-cs"/>
        </a:defRPr>
      </a:lvl3pPr>
      <a:lvl4pPr marL="2640330" indent="-377190" algn="l" defTabSz="1508760" rtl="0" eaLnBrk="1" latinLnBrk="0" hangingPunct="1">
        <a:lnSpc>
          <a:spcPct val="90000"/>
        </a:lnSpc>
        <a:spcBef>
          <a:spcPts val="825"/>
        </a:spcBef>
        <a:buFont typeface="Arial" panose="020B0604020202020204" pitchFamily="34" charset="0"/>
        <a:buChar char="•"/>
        <a:defRPr sz="2970" kern="1200">
          <a:solidFill>
            <a:schemeClr val="tx1"/>
          </a:solidFill>
          <a:latin typeface="+mn-lt"/>
          <a:ea typeface="+mn-ea"/>
          <a:cs typeface="+mn-cs"/>
        </a:defRPr>
      </a:lvl4pPr>
      <a:lvl5pPr marL="3394710" indent="-377190" algn="l" defTabSz="1508760" rtl="0" eaLnBrk="1" latinLnBrk="0" hangingPunct="1">
        <a:lnSpc>
          <a:spcPct val="90000"/>
        </a:lnSpc>
        <a:spcBef>
          <a:spcPts val="825"/>
        </a:spcBef>
        <a:buFont typeface="Arial" panose="020B0604020202020204" pitchFamily="34" charset="0"/>
        <a:buChar char="•"/>
        <a:defRPr sz="2970" kern="1200">
          <a:solidFill>
            <a:schemeClr val="tx1"/>
          </a:solidFill>
          <a:latin typeface="+mn-lt"/>
          <a:ea typeface="+mn-ea"/>
          <a:cs typeface="+mn-cs"/>
        </a:defRPr>
      </a:lvl5pPr>
      <a:lvl6pPr marL="4149090" indent="-377190" algn="l" defTabSz="1508760" rtl="0" eaLnBrk="1" latinLnBrk="0" hangingPunct="1">
        <a:lnSpc>
          <a:spcPct val="90000"/>
        </a:lnSpc>
        <a:spcBef>
          <a:spcPts val="825"/>
        </a:spcBef>
        <a:buFont typeface="Arial" panose="020B0604020202020204" pitchFamily="34" charset="0"/>
        <a:buChar char="•"/>
        <a:defRPr sz="2970" kern="1200">
          <a:solidFill>
            <a:schemeClr val="tx1"/>
          </a:solidFill>
          <a:latin typeface="+mn-lt"/>
          <a:ea typeface="+mn-ea"/>
          <a:cs typeface="+mn-cs"/>
        </a:defRPr>
      </a:lvl6pPr>
      <a:lvl7pPr marL="4903470" indent="-377190" algn="l" defTabSz="1508760" rtl="0" eaLnBrk="1" latinLnBrk="0" hangingPunct="1">
        <a:lnSpc>
          <a:spcPct val="90000"/>
        </a:lnSpc>
        <a:spcBef>
          <a:spcPts val="825"/>
        </a:spcBef>
        <a:buFont typeface="Arial" panose="020B0604020202020204" pitchFamily="34" charset="0"/>
        <a:buChar char="•"/>
        <a:defRPr sz="2970" kern="1200">
          <a:solidFill>
            <a:schemeClr val="tx1"/>
          </a:solidFill>
          <a:latin typeface="+mn-lt"/>
          <a:ea typeface="+mn-ea"/>
          <a:cs typeface="+mn-cs"/>
        </a:defRPr>
      </a:lvl7pPr>
      <a:lvl8pPr marL="5657850" indent="-377190" algn="l" defTabSz="1508760" rtl="0" eaLnBrk="1" latinLnBrk="0" hangingPunct="1">
        <a:lnSpc>
          <a:spcPct val="90000"/>
        </a:lnSpc>
        <a:spcBef>
          <a:spcPts val="825"/>
        </a:spcBef>
        <a:buFont typeface="Arial" panose="020B0604020202020204" pitchFamily="34" charset="0"/>
        <a:buChar char="•"/>
        <a:defRPr sz="2970" kern="1200">
          <a:solidFill>
            <a:schemeClr val="tx1"/>
          </a:solidFill>
          <a:latin typeface="+mn-lt"/>
          <a:ea typeface="+mn-ea"/>
          <a:cs typeface="+mn-cs"/>
        </a:defRPr>
      </a:lvl8pPr>
      <a:lvl9pPr marL="6412230" indent="-377190" algn="l" defTabSz="1508760" rtl="0" eaLnBrk="1" latinLnBrk="0" hangingPunct="1">
        <a:lnSpc>
          <a:spcPct val="90000"/>
        </a:lnSpc>
        <a:spcBef>
          <a:spcPts val="825"/>
        </a:spcBef>
        <a:buFont typeface="Arial" panose="020B0604020202020204" pitchFamily="34" charset="0"/>
        <a:buChar char="•"/>
        <a:defRPr sz="2970" kern="1200">
          <a:solidFill>
            <a:schemeClr val="tx1"/>
          </a:solidFill>
          <a:latin typeface="+mn-lt"/>
          <a:ea typeface="+mn-ea"/>
          <a:cs typeface="+mn-cs"/>
        </a:defRPr>
      </a:lvl9pPr>
    </p:bodyStyle>
    <p:otherStyle>
      <a:defPPr>
        <a:defRPr lang="en-US"/>
      </a:defPPr>
      <a:lvl1pPr marL="0" algn="l" defTabSz="1508760" rtl="0" eaLnBrk="1" latinLnBrk="0" hangingPunct="1">
        <a:defRPr sz="2970" kern="1200">
          <a:solidFill>
            <a:schemeClr val="tx1"/>
          </a:solidFill>
          <a:latin typeface="+mn-lt"/>
          <a:ea typeface="+mn-ea"/>
          <a:cs typeface="+mn-cs"/>
        </a:defRPr>
      </a:lvl1pPr>
      <a:lvl2pPr marL="754380" algn="l" defTabSz="1508760" rtl="0" eaLnBrk="1" latinLnBrk="0" hangingPunct="1">
        <a:defRPr sz="2970" kern="1200">
          <a:solidFill>
            <a:schemeClr val="tx1"/>
          </a:solidFill>
          <a:latin typeface="+mn-lt"/>
          <a:ea typeface="+mn-ea"/>
          <a:cs typeface="+mn-cs"/>
        </a:defRPr>
      </a:lvl2pPr>
      <a:lvl3pPr marL="1508760" algn="l" defTabSz="1508760" rtl="0" eaLnBrk="1" latinLnBrk="0" hangingPunct="1">
        <a:defRPr sz="2970" kern="1200">
          <a:solidFill>
            <a:schemeClr val="tx1"/>
          </a:solidFill>
          <a:latin typeface="+mn-lt"/>
          <a:ea typeface="+mn-ea"/>
          <a:cs typeface="+mn-cs"/>
        </a:defRPr>
      </a:lvl3pPr>
      <a:lvl4pPr marL="2263140" algn="l" defTabSz="1508760" rtl="0" eaLnBrk="1" latinLnBrk="0" hangingPunct="1">
        <a:defRPr sz="2970" kern="1200">
          <a:solidFill>
            <a:schemeClr val="tx1"/>
          </a:solidFill>
          <a:latin typeface="+mn-lt"/>
          <a:ea typeface="+mn-ea"/>
          <a:cs typeface="+mn-cs"/>
        </a:defRPr>
      </a:lvl4pPr>
      <a:lvl5pPr marL="3017520" algn="l" defTabSz="1508760" rtl="0" eaLnBrk="1" latinLnBrk="0" hangingPunct="1">
        <a:defRPr sz="2970" kern="1200">
          <a:solidFill>
            <a:schemeClr val="tx1"/>
          </a:solidFill>
          <a:latin typeface="+mn-lt"/>
          <a:ea typeface="+mn-ea"/>
          <a:cs typeface="+mn-cs"/>
        </a:defRPr>
      </a:lvl5pPr>
      <a:lvl6pPr marL="3771900" algn="l" defTabSz="1508760" rtl="0" eaLnBrk="1" latinLnBrk="0" hangingPunct="1">
        <a:defRPr sz="2970" kern="1200">
          <a:solidFill>
            <a:schemeClr val="tx1"/>
          </a:solidFill>
          <a:latin typeface="+mn-lt"/>
          <a:ea typeface="+mn-ea"/>
          <a:cs typeface="+mn-cs"/>
        </a:defRPr>
      </a:lvl6pPr>
      <a:lvl7pPr marL="4526280" algn="l" defTabSz="1508760" rtl="0" eaLnBrk="1" latinLnBrk="0" hangingPunct="1">
        <a:defRPr sz="2970" kern="1200">
          <a:solidFill>
            <a:schemeClr val="tx1"/>
          </a:solidFill>
          <a:latin typeface="+mn-lt"/>
          <a:ea typeface="+mn-ea"/>
          <a:cs typeface="+mn-cs"/>
        </a:defRPr>
      </a:lvl7pPr>
      <a:lvl8pPr marL="5280660" algn="l" defTabSz="1508760" rtl="0" eaLnBrk="1" latinLnBrk="0" hangingPunct="1">
        <a:defRPr sz="2970" kern="1200">
          <a:solidFill>
            <a:schemeClr val="tx1"/>
          </a:solidFill>
          <a:latin typeface="+mn-lt"/>
          <a:ea typeface="+mn-ea"/>
          <a:cs typeface="+mn-cs"/>
        </a:defRPr>
      </a:lvl8pPr>
      <a:lvl9pPr marL="6035040" algn="l" defTabSz="1508760" rtl="0" eaLnBrk="1" latinLnBrk="0" hangingPunct="1">
        <a:defRPr sz="29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F952F139-B66E-92E6-9150-FF4C41460FCC}"/>
              </a:ext>
            </a:extLst>
          </p:cNvPr>
          <p:cNvGrpSpPr/>
          <p:nvPr/>
        </p:nvGrpSpPr>
        <p:grpSpPr>
          <a:xfrm>
            <a:off x="6041774" y="2565247"/>
            <a:ext cx="8162692" cy="6843012"/>
            <a:chOff x="6041774" y="2565247"/>
            <a:chExt cx="8162692" cy="6843012"/>
          </a:xfrm>
        </p:grpSpPr>
        <p:sp>
          <p:nvSpPr>
            <p:cNvPr id="53" name="Oval 52"/>
            <p:cNvSpPr/>
            <p:nvPr/>
          </p:nvSpPr>
          <p:spPr>
            <a:xfrm>
              <a:off x="7777872" y="4413127"/>
              <a:ext cx="5129792" cy="4995132"/>
            </a:xfrm>
            <a:prstGeom prst="ellipse">
              <a:avLst/>
            </a:prstGeom>
            <a:solidFill>
              <a:schemeClr val="bg1">
                <a:lumMod val="75000"/>
              </a:schemeClr>
            </a:solidFill>
            <a:ln w="28575">
              <a:no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0" tIns="37719" rIns="402336" bIns="37719" numCol="1" spcCol="0" rtlCol="0" fromWordArt="0" anchor="ctr" anchorCtr="0" forceAA="0" compatLnSpc="1">
              <a:prstTxWarp prst="textNoShape">
                <a:avLst/>
              </a:prstTxWarp>
              <a:noAutofit/>
            </a:bodyPr>
            <a:lstStyle/>
            <a:p>
              <a:pPr algn="ctr"/>
              <a:endParaRPr lang="en-US" sz="2200" dirty="0">
                <a:solidFill>
                  <a:schemeClr val="bg1"/>
                </a:solidFill>
                <a:latin typeface="Arial Narrow" panose="020B0606020202030204" pitchFamily="34" charset="0"/>
              </a:endParaRPr>
            </a:p>
          </p:txBody>
        </p:sp>
        <p:sp>
          <p:nvSpPr>
            <p:cNvPr id="56" name="Oval 55"/>
            <p:cNvSpPr/>
            <p:nvPr/>
          </p:nvSpPr>
          <p:spPr>
            <a:xfrm>
              <a:off x="8919203" y="2565247"/>
              <a:ext cx="5129792" cy="4917943"/>
            </a:xfrm>
            <a:prstGeom prst="ellipse">
              <a:avLst/>
            </a:prstGeom>
            <a:solidFill>
              <a:schemeClr val="bg1">
                <a:lumMod val="75000"/>
              </a:schemeClr>
            </a:solidFill>
            <a:ln w="28575">
              <a:no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0" tIns="37719" rIns="402336" bIns="37719" numCol="1" spcCol="0" rtlCol="0" fromWordArt="0" anchor="ctr" anchorCtr="0" forceAA="0" compatLnSpc="1">
              <a:prstTxWarp prst="textNoShape">
                <a:avLst/>
              </a:prstTxWarp>
              <a:noAutofit/>
            </a:bodyPr>
            <a:lstStyle/>
            <a:p>
              <a:pPr algn="ctr"/>
              <a:endParaRPr lang="en-US" sz="2200" dirty="0">
                <a:solidFill>
                  <a:schemeClr val="bg1"/>
                </a:solidFill>
                <a:latin typeface="Arial Narrow" panose="020B0606020202030204" pitchFamily="34" charset="0"/>
              </a:endParaRPr>
            </a:p>
          </p:txBody>
        </p:sp>
        <p:sp>
          <p:nvSpPr>
            <p:cNvPr id="57" name="Oval 56"/>
            <p:cNvSpPr/>
            <p:nvPr/>
          </p:nvSpPr>
          <p:spPr>
            <a:xfrm>
              <a:off x="6669931" y="2565247"/>
              <a:ext cx="5129792" cy="5033106"/>
            </a:xfrm>
            <a:prstGeom prst="ellipse">
              <a:avLst/>
            </a:prstGeom>
            <a:solidFill>
              <a:schemeClr val="bg1">
                <a:lumMod val="75000"/>
              </a:schemeClr>
            </a:solidFill>
            <a:ln w="28575">
              <a:no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0" tIns="37719" rIns="402336" bIns="37719" numCol="1" spcCol="0" rtlCol="0" fromWordArt="0" anchor="ctr" anchorCtr="0" forceAA="0" compatLnSpc="1">
              <a:prstTxWarp prst="textNoShape">
                <a:avLst/>
              </a:prstTxWarp>
              <a:noAutofit/>
            </a:bodyPr>
            <a:lstStyle/>
            <a:p>
              <a:pPr algn="ctr"/>
              <a:endParaRPr lang="en-US" sz="2200" dirty="0">
                <a:solidFill>
                  <a:schemeClr val="bg1"/>
                </a:solidFill>
                <a:latin typeface="Arial Narrow" panose="020B0606020202030204" pitchFamily="34" charset="0"/>
              </a:endParaRPr>
            </a:p>
          </p:txBody>
        </p:sp>
        <p:sp>
          <p:nvSpPr>
            <p:cNvPr id="10" name="TextBox 9"/>
            <p:cNvSpPr txBox="1"/>
            <p:nvPr/>
          </p:nvSpPr>
          <p:spPr>
            <a:xfrm>
              <a:off x="9538807" y="8602623"/>
              <a:ext cx="1826365" cy="701752"/>
            </a:xfrm>
            <a:prstGeom prst="roundRect">
              <a:avLst/>
            </a:prstGeom>
            <a:noFill/>
          </p:spPr>
          <p:txBody>
            <a:bodyPr wrap="square" rtlCol="0">
              <a:spAutoFit/>
            </a:bodyPr>
            <a:lstStyle/>
            <a:p>
              <a:pPr algn="ctr"/>
              <a:r>
                <a:rPr lang="en-US" sz="1761" b="1" dirty="0">
                  <a:solidFill>
                    <a:schemeClr val="accent6">
                      <a:lumMod val="50000"/>
                    </a:schemeClr>
                  </a:solidFill>
                  <a:latin typeface="Arial Narrow" panose="020B0606020202030204" pitchFamily="34" charset="0"/>
                </a:rPr>
                <a:t>Co-Curricular </a:t>
              </a:r>
            </a:p>
            <a:p>
              <a:pPr algn="ctr"/>
              <a:r>
                <a:rPr lang="en-US" sz="1761" b="1" dirty="0">
                  <a:solidFill>
                    <a:schemeClr val="accent6">
                      <a:lumMod val="50000"/>
                    </a:schemeClr>
                  </a:solidFill>
                  <a:latin typeface="Arial Narrow" panose="020B0606020202030204" pitchFamily="34" charset="0"/>
                </a:rPr>
                <a:t>Experiences</a:t>
              </a:r>
            </a:p>
          </p:txBody>
        </p:sp>
        <p:sp>
          <p:nvSpPr>
            <p:cNvPr id="41" name="TextBox 40"/>
            <p:cNvSpPr txBox="1"/>
            <p:nvPr/>
          </p:nvSpPr>
          <p:spPr>
            <a:xfrm>
              <a:off x="7552493" y="6537977"/>
              <a:ext cx="1135958" cy="600164"/>
            </a:xfrm>
            <a:prstGeom prst="rect">
              <a:avLst/>
            </a:prstGeom>
            <a:noFill/>
          </p:spPr>
          <p:txBody>
            <a:bodyPr wrap="square" rtlCol="0">
              <a:spAutoFit/>
            </a:bodyPr>
            <a:lstStyle/>
            <a:p>
              <a:pPr algn="ctr"/>
              <a:r>
                <a:rPr lang="en-US" sz="1100" dirty="0">
                  <a:latin typeface="Arial Narrow" panose="020B0606020202030204" pitchFamily="34" charset="0"/>
                </a:rPr>
                <a:t>First-year </a:t>
              </a:r>
            </a:p>
            <a:p>
              <a:pPr algn="ctr"/>
              <a:r>
                <a:rPr lang="en-US" sz="1100" dirty="0">
                  <a:latin typeface="Arial Narrow" panose="020B0606020202030204" pitchFamily="34" charset="0"/>
                </a:rPr>
                <a:t>learning communities</a:t>
              </a:r>
            </a:p>
          </p:txBody>
        </p:sp>
        <p:sp>
          <p:nvSpPr>
            <p:cNvPr id="42" name="TextBox 41"/>
            <p:cNvSpPr txBox="1"/>
            <p:nvPr/>
          </p:nvSpPr>
          <p:spPr>
            <a:xfrm>
              <a:off x="6318863" y="3739768"/>
              <a:ext cx="2128146" cy="430887"/>
            </a:xfrm>
            <a:prstGeom prst="rect">
              <a:avLst/>
            </a:prstGeom>
            <a:noFill/>
          </p:spPr>
          <p:txBody>
            <a:bodyPr wrap="square" rtlCol="0">
              <a:spAutoFit/>
            </a:bodyPr>
            <a:lstStyle/>
            <a:p>
              <a:pPr algn="ctr"/>
              <a:r>
                <a:rPr lang="en-US" sz="1100" dirty="0">
                  <a:latin typeface="Arial Narrow" panose="020B0606020202030204" pitchFamily="34" charset="0"/>
                </a:rPr>
                <a:t>Common </a:t>
              </a:r>
            </a:p>
            <a:p>
              <a:pPr algn="ctr"/>
              <a:r>
                <a:rPr lang="en-US" sz="1100" dirty="0">
                  <a:latin typeface="Arial Narrow" panose="020B0606020202030204" pitchFamily="34" charset="0"/>
                </a:rPr>
                <a:t>reading</a:t>
              </a:r>
            </a:p>
          </p:txBody>
        </p:sp>
        <p:sp>
          <p:nvSpPr>
            <p:cNvPr id="43" name="TextBox 42"/>
            <p:cNvSpPr txBox="1"/>
            <p:nvPr/>
          </p:nvSpPr>
          <p:spPr>
            <a:xfrm>
              <a:off x="6323428" y="5985854"/>
              <a:ext cx="2128146" cy="430887"/>
            </a:xfrm>
            <a:prstGeom prst="rect">
              <a:avLst/>
            </a:prstGeom>
            <a:noFill/>
          </p:spPr>
          <p:txBody>
            <a:bodyPr wrap="square" rtlCol="0">
              <a:spAutoFit/>
            </a:bodyPr>
            <a:lstStyle/>
            <a:p>
              <a:pPr algn="ctr"/>
              <a:r>
                <a:rPr lang="en-US" sz="1100" dirty="0">
                  <a:latin typeface="Arial Narrow" panose="020B0606020202030204" pitchFamily="34" charset="0"/>
                </a:rPr>
                <a:t>Service </a:t>
              </a:r>
            </a:p>
            <a:p>
              <a:pPr algn="ctr"/>
              <a:r>
                <a:rPr lang="en-US" sz="1100" dirty="0">
                  <a:latin typeface="Arial Narrow" panose="020B0606020202030204" pitchFamily="34" charset="0"/>
                </a:rPr>
                <a:t>learning</a:t>
              </a:r>
            </a:p>
          </p:txBody>
        </p:sp>
        <p:sp>
          <p:nvSpPr>
            <p:cNvPr id="44" name="TextBox 43"/>
            <p:cNvSpPr txBox="1"/>
            <p:nvPr/>
          </p:nvSpPr>
          <p:spPr>
            <a:xfrm>
              <a:off x="10715576" y="2762426"/>
              <a:ext cx="1890969" cy="430887"/>
            </a:xfrm>
            <a:prstGeom prst="rect">
              <a:avLst/>
            </a:prstGeom>
            <a:noFill/>
          </p:spPr>
          <p:txBody>
            <a:bodyPr wrap="square" rtlCol="0">
              <a:spAutoFit/>
            </a:bodyPr>
            <a:lstStyle/>
            <a:p>
              <a:pPr algn="ctr"/>
              <a:r>
                <a:rPr lang="en-US" sz="1100" dirty="0">
                  <a:latin typeface="Arial Narrow" panose="020B0606020202030204" pitchFamily="34" charset="0"/>
                </a:rPr>
                <a:t>Internships, field experiences, practicums, clinical placements</a:t>
              </a:r>
            </a:p>
          </p:txBody>
        </p:sp>
        <p:sp>
          <p:nvSpPr>
            <p:cNvPr id="45" name="TextBox 44"/>
            <p:cNvSpPr txBox="1"/>
            <p:nvPr/>
          </p:nvSpPr>
          <p:spPr>
            <a:xfrm>
              <a:off x="13031155" y="4141071"/>
              <a:ext cx="1114562" cy="769441"/>
            </a:xfrm>
            <a:prstGeom prst="rect">
              <a:avLst/>
            </a:prstGeom>
            <a:noFill/>
          </p:spPr>
          <p:txBody>
            <a:bodyPr wrap="square" rtlCol="0">
              <a:spAutoFit/>
            </a:bodyPr>
            <a:lstStyle/>
            <a:p>
              <a:pPr algn="ctr"/>
              <a:r>
                <a:rPr lang="en-US" sz="1100" dirty="0">
                  <a:latin typeface="Arial Narrow" panose="020B0606020202030204" pitchFamily="34" charset="0"/>
                </a:rPr>
                <a:t>Research, scholarship, creative </a:t>
              </a:r>
            </a:p>
            <a:p>
              <a:pPr algn="ctr"/>
              <a:r>
                <a:rPr lang="en-US" sz="1100" dirty="0">
                  <a:latin typeface="Arial Narrow" panose="020B0606020202030204" pitchFamily="34" charset="0"/>
                </a:rPr>
                <a:t>activities</a:t>
              </a:r>
            </a:p>
          </p:txBody>
        </p:sp>
        <p:sp>
          <p:nvSpPr>
            <p:cNvPr id="47" name="TextBox 46"/>
            <p:cNvSpPr txBox="1"/>
            <p:nvPr/>
          </p:nvSpPr>
          <p:spPr>
            <a:xfrm>
              <a:off x="12701878" y="3515967"/>
              <a:ext cx="934842" cy="430887"/>
            </a:xfrm>
            <a:prstGeom prst="rect">
              <a:avLst/>
            </a:prstGeom>
            <a:noFill/>
          </p:spPr>
          <p:txBody>
            <a:bodyPr wrap="square" rtlCol="0">
              <a:spAutoFit/>
            </a:bodyPr>
            <a:lstStyle/>
            <a:p>
              <a:pPr algn="ctr"/>
              <a:r>
                <a:rPr lang="en-US" sz="1100" dirty="0">
                  <a:latin typeface="Arial Narrow" panose="020B0606020202030204" pitchFamily="34" charset="0"/>
                </a:rPr>
                <a:t>Student clubs &amp; activities</a:t>
              </a:r>
            </a:p>
          </p:txBody>
        </p:sp>
        <p:sp>
          <p:nvSpPr>
            <p:cNvPr id="48" name="TextBox 47"/>
            <p:cNvSpPr txBox="1"/>
            <p:nvPr/>
          </p:nvSpPr>
          <p:spPr>
            <a:xfrm>
              <a:off x="8529010" y="2761643"/>
              <a:ext cx="1317531" cy="430887"/>
            </a:xfrm>
            <a:prstGeom prst="rect">
              <a:avLst/>
            </a:prstGeom>
            <a:noFill/>
          </p:spPr>
          <p:txBody>
            <a:bodyPr wrap="square" rtlCol="0">
              <a:spAutoFit/>
            </a:bodyPr>
            <a:lstStyle/>
            <a:p>
              <a:pPr algn="ctr"/>
              <a:r>
                <a:rPr lang="en-US" sz="1100" dirty="0">
                  <a:latin typeface="Arial Narrow" panose="020B0606020202030204" pitchFamily="34" charset="0"/>
                </a:rPr>
                <a:t>Readings, art exhibits, musical performances</a:t>
              </a:r>
            </a:p>
          </p:txBody>
        </p:sp>
        <p:sp>
          <p:nvSpPr>
            <p:cNvPr id="49" name="TextBox 48"/>
            <p:cNvSpPr txBox="1"/>
            <p:nvPr/>
          </p:nvSpPr>
          <p:spPr>
            <a:xfrm>
              <a:off x="9954659" y="3002357"/>
              <a:ext cx="794677" cy="430887"/>
            </a:xfrm>
            <a:prstGeom prst="rect">
              <a:avLst/>
            </a:prstGeom>
            <a:noFill/>
          </p:spPr>
          <p:txBody>
            <a:bodyPr wrap="square" rtlCol="0">
              <a:spAutoFit/>
            </a:bodyPr>
            <a:lstStyle/>
            <a:p>
              <a:pPr algn="ctr"/>
              <a:r>
                <a:rPr lang="en-US" sz="1100" dirty="0">
                  <a:latin typeface="Arial Narrow" panose="020B0606020202030204" pitchFamily="34" charset="0"/>
                </a:rPr>
                <a:t>Study abroad</a:t>
              </a:r>
            </a:p>
          </p:txBody>
        </p:sp>
        <p:sp>
          <p:nvSpPr>
            <p:cNvPr id="50" name="TextBox 49"/>
            <p:cNvSpPr txBox="1"/>
            <p:nvPr/>
          </p:nvSpPr>
          <p:spPr>
            <a:xfrm>
              <a:off x="11564669" y="8093600"/>
              <a:ext cx="778159" cy="430887"/>
            </a:xfrm>
            <a:prstGeom prst="rect">
              <a:avLst/>
            </a:prstGeom>
            <a:noFill/>
          </p:spPr>
          <p:txBody>
            <a:bodyPr wrap="square" rtlCol="0">
              <a:spAutoFit/>
            </a:bodyPr>
            <a:lstStyle/>
            <a:p>
              <a:pPr algn="ctr"/>
              <a:r>
                <a:rPr lang="en-US" sz="1100" dirty="0">
                  <a:latin typeface="Arial Narrow" panose="020B0606020202030204" pitchFamily="34" charset="0"/>
                </a:rPr>
                <a:t>Writing Center</a:t>
              </a:r>
            </a:p>
          </p:txBody>
        </p:sp>
        <p:sp>
          <p:nvSpPr>
            <p:cNvPr id="51" name="TextBox 50"/>
            <p:cNvSpPr txBox="1"/>
            <p:nvPr/>
          </p:nvSpPr>
          <p:spPr>
            <a:xfrm>
              <a:off x="8412973" y="8336673"/>
              <a:ext cx="1508998" cy="600164"/>
            </a:xfrm>
            <a:prstGeom prst="rect">
              <a:avLst/>
            </a:prstGeom>
            <a:noFill/>
          </p:spPr>
          <p:txBody>
            <a:bodyPr wrap="square" rtlCol="0">
              <a:spAutoFit/>
            </a:bodyPr>
            <a:lstStyle/>
            <a:p>
              <a:pPr algn="ctr"/>
              <a:r>
                <a:rPr lang="en-US" sz="1100" dirty="0">
                  <a:latin typeface="Arial Narrow" panose="020B0606020202030204" pitchFamily="34" charset="0"/>
                </a:rPr>
                <a:t>Small group </a:t>
              </a:r>
            </a:p>
            <a:p>
              <a:pPr algn="ctr"/>
              <a:r>
                <a:rPr lang="en-US" sz="1100" dirty="0">
                  <a:latin typeface="Arial Narrow" panose="020B0606020202030204" pitchFamily="34" charset="0"/>
                </a:rPr>
                <a:t>writing </a:t>
              </a:r>
            </a:p>
            <a:p>
              <a:pPr algn="ctr"/>
              <a:r>
                <a:rPr lang="en-US" sz="1100" dirty="0">
                  <a:latin typeface="Arial Narrow" panose="020B0606020202030204" pitchFamily="34" charset="0"/>
                </a:rPr>
                <a:t>collaboratives</a:t>
              </a:r>
            </a:p>
          </p:txBody>
        </p:sp>
        <p:sp>
          <p:nvSpPr>
            <p:cNvPr id="4" name="Rectangle 3"/>
            <p:cNvSpPr/>
            <p:nvPr/>
          </p:nvSpPr>
          <p:spPr>
            <a:xfrm>
              <a:off x="6594081" y="5062842"/>
              <a:ext cx="980465" cy="600164"/>
            </a:xfrm>
            <a:prstGeom prst="rect">
              <a:avLst/>
            </a:prstGeom>
          </p:spPr>
          <p:txBody>
            <a:bodyPr wrap="square">
              <a:spAutoFit/>
            </a:bodyPr>
            <a:lstStyle/>
            <a:p>
              <a:pPr algn="ctr"/>
              <a:r>
                <a:rPr lang="en-US" sz="1100" dirty="0">
                  <a:latin typeface="Arial Narrow" panose="020B0606020202030204" pitchFamily="34" charset="0"/>
                </a:rPr>
                <a:t>Invited lectures, </a:t>
              </a:r>
            </a:p>
            <a:p>
              <a:pPr algn="ctr"/>
              <a:r>
                <a:rPr lang="en-US" sz="1100" dirty="0">
                  <a:latin typeface="Arial Narrow" panose="020B0606020202030204" pitchFamily="34" charset="0"/>
                </a:rPr>
                <a:t>symposia</a:t>
              </a:r>
            </a:p>
          </p:txBody>
        </p:sp>
        <p:sp>
          <p:nvSpPr>
            <p:cNvPr id="54" name="TextBox 53"/>
            <p:cNvSpPr txBox="1"/>
            <p:nvPr/>
          </p:nvSpPr>
          <p:spPr>
            <a:xfrm>
              <a:off x="7916037" y="7325192"/>
              <a:ext cx="813710" cy="600164"/>
            </a:xfrm>
            <a:prstGeom prst="rect">
              <a:avLst/>
            </a:prstGeom>
            <a:noFill/>
          </p:spPr>
          <p:txBody>
            <a:bodyPr wrap="square" rtlCol="0">
              <a:spAutoFit/>
            </a:bodyPr>
            <a:lstStyle/>
            <a:p>
              <a:pPr algn="ctr"/>
              <a:r>
                <a:rPr lang="en-US" sz="1100" dirty="0">
                  <a:latin typeface="Arial Narrow" panose="020B0606020202030204" pitchFamily="34" charset="0"/>
                </a:rPr>
                <a:t>Peer tutoring, mentoring</a:t>
              </a:r>
            </a:p>
          </p:txBody>
        </p:sp>
        <p:sp>
          <p:nvSpPr>
            <p:cNvPr id="55" name="TextBox 54"/>
            <p:cNvSpPr txBox="1"/>
            <p:nvPr/>
          </p:nvSpPr>
          <p:spPr>
            <a:xfrm>
              <a:off x="10986656" y="8559198"/>
              <a:ext cx="1113993" cy="261610"/>
            </a:xfrm>
            <a:prstGeom prst="rect">
              <a:avLst/>
            </a:prstGeom>
            <a:noFill/>
          </p:spPr>
          <p:txBody>
            <a:bodyPr wrap="square" rtlCol="0">
              <a:spAutoFit/>
            </a:bodyPr>
            <a:lstStyle/>
            <a:p>
              <a:pPr algn="ctr"/>
              <a:r>
                <a:rPr lang="en-US" sz="1100" dirty="0">
                  <a:latin typeface="Arial Narrow" panose="020B0606020202030204" pitchFamily="34" charset="0"/>
                </a:rPr>
                <a:t>Workshops</a:t>
              </a:r>
            </a:p>
          </p:txBody>
        </p:sp>
        <p:sp>
          <p:nvSpPr>
            <p:cNvPr id="61" name="TextBox 60"/>
            <p:cNvSpPr txBox="1"/>
            <p:nvPr/>
          </p:nvSpPr>
          <p:spPr>
            <a:xfrm>
              <a:off x="11725273" y="6618709"/>
              <a:ext cx="1688949" cy="600164"/>
            </a:xfrm>
            <a:prstGeom prst="rect">
              <a:avLst/>
            </a:prstGeom>
            <a:noFill/>
          </p:spPr>
          <p:txBody>
            <a:bodyPr wrap="square" rtlCol="0">
              <a:spAutoFit/>
            </a:bodyPr>
            <a:lstStyle/>
            <a:p>
              <a:pPr algn="ctr"/>
              <a:r>
                <a:rPr lang="en-US" sz="1100" dirty="0">
                  <a:latin typeface="Arial Narrow" panose="020B0606020202030204" pitchFamily="34" charset="0"/>
                </a:rPr>
                <a:t>Residence Life </a:t>
              </a:r>
            </a:p>
            <a:p>
              <a:pPr algn="ctr"/>
              <a:r>
                <a:rPr lang="en-US" sz="1100" dirty="0">
                  <a:latin typeface="Arial Narrow" panose="020B0606020202030204" pitchFamily="34" charset="0"/>
                </a:rPr>
                <a:t>engagement &amp; </a:t>
              </a:r>
            </a:p>
            <a:p>
              <a:pPr algn="ctr"/>
              <a:r>
                <a:rPr lang="en-US" sz="1100" dirty="0">
                  <a:latin typeface="Arial Narrow" panose="020B0606020202030204" pitchFamily="34" charset="0"/>
                </a:rPr>
                <a:t>leadership</a:t>
              </a:r>
            </a:p>
          </p:txBody>
        </p:sp>
        <p:sp>
          <p:nvSpPr>
            <p:cNvPr id="64" name="TextBox 63">
              <a:extLst>
                <a:ext uri="{FF2B5EF4-FFF2-40B4-BE49-F238E27FC236}">
                  <a16:creationId xmlns:a16="http://schemas.microsoft.com/office/drawing/2014/main" id="{66C5FF0B-9468-46E5-8C79-C6BAAD5F0523}"/>
                </a:ext>
              </a:extLst>
            </p:cNvPr>
            <p:cNvSpPr txBox="1"/>
            <p:nvPr/>
          </p:nvSpPr>
          <p:spPr>
            <a:xfrm>
              <a:off x="11870394" y="7498677"/>
              <a:ext cx="915952" cy="430887"/>
            </a:xfrm>
            <a:prstGeom prst="rect">
              <a:avLst/>
            </a:prstGeom>
            <a:noFill/>
          </p:spPr>
          <p:txBody>
            <a:bodyPr wrap="square" rtlCol="0">
              <a:spAutoFit/>
            </a:bodyPr>
            <a:lstStyle/>
            <a:p>
              <a:pPr algn="ctr"/>
              <a:r>
                <a:rPr lang="en-US" sz="1100" dirty="0">
                  <a:latin typeface="Arial Narrow" panose="020B0606020202030204" pitchFamily="34" charset="0"/>
                </a:rPr>
                <a:t>Campus</a:t>
              </a:r>
            </a:p>
            <a:p>
              <a:pPr algn="ctr"/>
              <a:r>
                <a:rPr lang="en-US" sz="1100" dirty="0">
                  <a:latin typeface="Arial Narrow" panose="020B0606020202030204" pitchFamily="34" charset="0"/>
                </a:rPr>
                <a:t>employment</a:t>
              </a:r>
            </a:p>
          </p:txBody>
        </p:sp>
        <p:sp>
          <p:nvSpPr>
            <p:cNvPr id="46" name="TextBox 45"/>
            <p:cNvSpPr txBox="1"/>
            <p:nvPr/>
          </p:nvSpPr>
          <p:spPr>
            <a:xfrm>
              <a:off x="6041774" y="4385030"/>
              <a:ext cx="2128146" cy="430887"/>
            </a:xfrm>
            <a:prstGeom prst="rect">
              <a:avLst/>
            </a:prstGeom>
            <a:noFill/>
          </p:spPr>
          <p:txBody>
            <a:bodyPr wrap="square" rtlCol="0">
              <a:spAutoFit/>
            </a:bodyPr>
            <a:lstStyle/>
            <a:p>
              <a:pPr algn="ctr"/>
              <a:r>
                <a:rPr lang="en-US" sz="1100" dirty="0">
                  <a:latin typeface="Arial Narrow" panose="020B0606020202030204" pitchFamily="34" charset="0"/>
                </a:rPr>
                <a:t>Student </a:t>
              </a:r>
            </a:p>
            <a:p>
              <a:pPr algn="ctr"/>
              <a:r>
                <a:rPr lang="en-US" sz="1100" dirty="0">
                  <a:latin typeface="Arial Narrow" panose="020B0606020202030204" pitchFamily="34" charset="0"/>
                </a:rPr>
                <a:t>government</a:t>
              </a:r>
            </a:p>
          </p:txBody>
        </p:sp>
        <p:sp>
          <p:nvSpPr>
            <p:cNvPr id="3" name="TextBox 2">
              <a:extLst>
                <a:ext uri="{FF2B5EF4-FFF2-40B4-BE49-F238E27FC236}">
                  <a16:creationId xmlns:a16="http://schemas.microsoft.com/office/drawing/2014/main" id="{B7B9DA51-38A9-6F44-9638-1E13B051FF48}"/>
                </a:ext>
              </a:extLst>
            </p:cNvPr>
            <p:cNvSpPr txBox="1"/>
            <p:nvPr/>
          </p:nvSpPr>
          <p:spPr>
            <a:xfrm>
              <a:off x="13201442" y="5093212"/>
              <a:ext cx="825867" cy="430887"/>
            </a:xfrm>
            <a:prstGeom prst="rect">
              <a:avLst/>
            </a:prstGeom>
            <a:noFill/>
          </p:spPr>
          <p:txBody>
            <a:bodyPr wrap="none" rtlCol="0">
              <a:spAutoFit/>
            </a:bodyPr>
            <a:lstStyle/>
            <a:p>
              <a:pPr algn="ctr"/>
              <a:r>
                <a:rPr lang="en-US" sz="1100" dirty="0">
                  <a:latin typeface="Arial Narrow" panose="020B0604020202020204" pitchFamily="34" charset="0"/>
                  <a:cs typeface="Arial Narrow" panose="020B0604020202020204" pitchFamily="34" charset="0"/>
                </a:rPr>
                <a:t>Alumni</a:t>
              </a:r>
            </a:p>
            <a:p>
              <a:pPr algn="ctr"/>
              <a:r>
                <a:rPr lang="en-US" sz="1100" dirty="0">
                  <a:latin typeface="Arial Narrow" panose="020B0604020202020204" pitchFamily="34" charset="0"/>
                  <a:cs typeface="Arial Narrow" panose="020B0604020202020204" pitchFamily="34" charset="0"/>
                </a:rPr>
                <a:t>engagement</a:t>
              </a:r>
            </a:p>
          </p:txBody>
        </p:sp>
        <p:sp>
          <p:nvSpPr>
            <p:cNvPr id="8" name="TextBox 7">
              <a:extLst>
                <a:ext uri="{FF2B5EF4-FFF2-40B4-BE49-F238E27FC236}">
                  <a16:creationId xmlns:a16="http://schemas.microsoft.com/office/drawing/2014/main" id="{CA6397D4-9940-E141-879D-8C26A821C383}"/>
                </a:ext>
              </a:extLst>
            </p:cNvPr>
            <p:cNvSpPr txBox="1"/>
            <p:nvPr/>
          </p:nvSpPr>
          <p:spPr>
            <a:xfrm>
              <a:off x="12445213" y="5758524"/>
              <a:ext cx="1759253" cy="769441"/>
            </a:xfrm>
            <a:prstGeom prst="rect">
              <a:avLst/>
            </a:prstGeom>
            <a:noFill/>
          </p:spPr>
          <p:txBody>
            <a:bodyPr wrap="square" rtlCol="0">
              <a:spAutoFit/>
            </a:bodyPr>
            <a:lstStyle/>
            <a:p>
              <a:pPr algn="ctr"/>
              <a:r>
                <a:rPr lang="en-US" sz="1100" dirty="0">
                  <a:latin typeface="Arial Narrow" panose="020B0604020202020204" pitchFamily="34" charset="0"/>
                  <a:cs typeface="Arial Narrow" panose="020B0604020202020204" pitchFamily="34" charset="0"/>
                </a:rPr>
                <a:t>Equity</a:t>
              </a:r>
            </a:p>
            <a:p>
              <a:pPr algn="ctr"/>
              <a:r>
                <a:rPr lang="en-US" sz="1100" dirty="0">
                  <a:latin typeface="Arial Narrow" panose="020B0604020202020204" pitchFamily="34" charset="0"/>
                  <a:cs typeface="Arial Narrow" panose="020B0604020202020204" pitchFamily="34" charset="0"/>
                </a:rPr>
                <a:t>&amp; Inclusion</a:t>
              </a:r>
            </a:p>
            <a:p>
              <a:pPr algn="ctr"/>
              <a:r>
                <a:rPr lang="en-US" sz="1100" dirty="0">
                  <a:latin typeface="Arial Narrow" panose="020B0604020202020204" pitchFamily="34" charset="0"/>
                  <a:cs typeface="Arial Narrow" panose="020B0604020202020204" pitchFamily="34" charset="0"/>
                </a:rPr>
                <a:t>community </a:t>
              </a:r>
            </a:p>
            <a:p>
              <a:pPr algn="ctr"/>
              <a:r>
                <a:rPr lang="en-US" sz="1100" dirty="0">
                  <a:latin typeface="Arial Narrow" panose="020B0604020202020204" pitchFamily="34" charset="0"/>
                  <a:cs typeface="Arial Narrow" panose="020B0604020202020204" pitchFamily="34" charset="0"/>
                </a:rPr>
                <a:t>building</a:t>
              </a:r>
            </a:p>
          </p:txBody>
        </p:sp>
        <p:sp>
          <p:nvSpPr>
            <p:cNvPr id="11" name="TextBox 10">
              <a:extLst>
                <a:ext uri="{FF2B5EF4-FFF2-40B4-BE49-F238E27FC236}">
                  <a16:creationId xmlns:a16="http://schemas.microsoft.com/office/drawing/2014/main" id="{D60F0738-978D-0541-8AE0-0FE89E6A205D}"/>
                </a:ext>
              </a:extLst>
            </p:cNvPr>
            <p:cNvSpPr txBox="1"/>
            <p:nvPr/>
          </p:nvSpPr>
          <p:spPr>
            <a:xfrm>
              <a:off x="7671577" y="3059812"/>
              <a:ext cx="825867" cy="600164"/>
            </a:xfrm>
            <a:prstGeom prst="rect">
              <a:avLst/>
            </a:prstGeom>
            <a:noFill/>
          </p:spPr>
          <p:txBody>
            <a:bodyPr wrap="none" rtlCol="0">
              <a:spAutoFit/>
            </a:bodyPr>
            <a:lstStyle/>
            <a:p>
              <a:pPr algn="ctr"/>
              <a:r>
                <a:rPr lang="en-US" sz="1100" dirty="0">
                  <a:latin typeface="Arial Narrow" panose="020B0604020202020204" pitchFamily="34" charset="0"/>
                  <a:cs typeface="Arial Narrow" panose="020B0604020202020204" pitchFamily="34" charset="0"/>
                </a:rPr>
                <a:t>Advocacy &amp; </a:t>
              </a:r>
            </a:p>
            <a:p>
              <a:pPr algn="ctr"/>
              <a:r>
                <a:rPr lang="en-US" sz="1100" dirty="0">
                  <a:latin typeface="Arial Narrow" panose="020B0604020202020204" pitchFamily="34" charset="0"/>
                  <a:cs typeface="Arial Narrow" panose="020B0604020202020204" pitchFamily="34" charset="0"/>
                </a:rPr>
                <a:t>activism</a:t>
              </a:r>
            </a:p>
            <a:p>
              <a:pPr algn="ctr"/>
              <a:endParaRPr lang="en-US" sz="1100" dirty="0"/>
            </a:p>
          </p:txBody>
        </p:sp>
      </p:grpSp>
      <p:sp>
        <p:nvSpPr>
          <p:cNvPr id="6" name="TextBox 5"/>
          <p:cNvSpPr txBox="1"/>
          <p:nvPr/>
        </p:nvSpPr>
        <p:spPr>
          <a:xfrm>
            <a:off x="328512" y="507492"/>
            <a:ext cx="4817533" cy="7355860"/>
          </a:xfrm>
          <a:prstGeom prst="rect">
            <a:avLst/>
          </a:prstGeom>
          <a:noFill/>
        </p:spPr>
        <p:txBody>
          <a:bodyPr wrap="square" rtlCol="0">
            <a:spAutoFit/>
          </a:bodyPr>
          <a:lstStyle/>
          <a:p>
            <a:r>
              <a:rPr lang="en-US" sz="3600" b="1" dirty="0">
                <a:solidFill>
                  <a:schemeClr val="accent1">
                    <a:lumMod val="75000"/>
                  </a:schemeClr>
                </a:solidFill>
                <a:latin typeface="Arial Narrow" panose="020B0606020202030204" pitchFamily="34" charset="0"/>
              </a:rPr>
              <a:t>Achieving the WSU </a:t>
            </a:r>
          </a:p>
          <a:p>
            <a:r>
              <a:rPr lang="en-US" sz="3600" b="1" dirty="0">
                <a:solidFill>
                  <a:schemeClr val="accent1">
                    <a:lumMod val="75000"/>
                  </a:schemeClr>
                </a:solidFill>
                <a:latin typeface="Arial Narrow" panose="020B0606020202030204" pitchFamily="34" charset="0"/>
              </a:rPr>
              <a:t>Undergraduate Learning Goals</a:t>
            </a:r>
          </a:p>
          <a:p>
            <a:endParaRPr lang="en-US" sz="2000" dirty="0">
              <a:latin typeface="Arial Narrow" panose="020B0606020202030204" pitchFamily="34" charset="0"/>
            </a:endParaRPr>
          </a:p>
          <a:p>
            <a:r>
              <a:rPr lang="en-US" sz="2000" dirty="0">
                <a:latin typeface="Arial Narrow" panose="020B0606020202030204" pitchFamily="34" charset="0"/>
              </a:rPr>
              <a:t>All undergraduates, regardless of major, are expected to achieve the WSU Undergraduate Learning Goals. Identified by faculty as core skills and knowledge necessary for the academic success that leads to career, personal, and civic competencies, the WSU Undergraduate Learning Goals frame study in the major, general education, and co-curricular experiences.</a:t>
            </a:r>
          </a:p>
          <a:p>
            <a:endParaRPr lang="en-US" sz="2000" b="1" i="1" u="sng" dirty="0">
              <a:solidFill>
                <a:schemeClr val="accent1">
                  <a:lumMod val="75000"/>
                </a:schemeClr>
              </a:solidFill>
              <a:latin typeface="Arial Narrow" panose="020B0606020202030204" pitchFamily="34" charset="0"/>
            </a:endParaRPr>
          </a:p>
          <a:p>
            <a:r>
              <a:rPr lang="en-US" sz="2400" b="1" dirty="0">
                <a:latin typeface="Arial Narrow" panose="020B0606020202030204" pitchFamily="34" charset="0"/>
              </a:rPr>
              <a:t>WSU Graduates Demonstrate:</a:t>
            </a:r>
          </a:p>
          <a:p>
            <a:pPr marL="182880" lvl="1"/>
            <a:r>
              <a:rPr lang="en-US" sz="2000" dirty="0">
                <a:latin typeface="Arial Narrow" panose="020B0606020202030204" pitchFamily="34" charset="0"/>
              </a:rPr>
              <a:t>1. Critical and Creative Thinking</a:t>
            </a:r>
          </a:p>
          <a:p>
            <a:pPr marL="182880" lvl="1"/>
            <a:r>
              <a:rPr lang="en-US" sz="2000" dirty="0">
                <a:latin typeface="Arial Narrow" panose="020B0606020202030204" pitchFamily="34" charset="0"/>
              </a:rPr>
              <a:t>2. Information Literacy</a:t>
            </a:r>
          </a:p>
          <a:p>
            <a:pPr marL="182880" lvl="1"/>
            <a:r>
              <a:rPr lang="en-US" sz="2000" dirty="0">
                <a:latin typeface="Arial Narrow" panose="020B0606020202030204" pitchFamily="34" charset="0"/>
              </a:rPr>
              <a:t>3. Communication </a:t>
            </a:r>
          </a:p>
          <a:p>
            <a:pPr marL="182880" lvl="1"/>
            <a:r>
              <a:rPr lang="en-US" sz="2000" dirty="0">
                <a:latin typeface="Arial Narrow" panose="020B0606020202030204" pitchFamily="34" charset="0"/>
              </a:rPr>
              <a:t>4. Quantitative Reasoning </a:t>
            </a:r>
          </a:p>
          <a:p>
            <a:pPr marL="182880" lvl="1"/>
            <a:r>
              <a:rPr lang="en-US" sz="2000" dirty="0">
                <a:latin typeface="Arial Narrow" panose="020B0606020202030204" pitchFamily="34" charset="0"/>
              </a:rPr>
              <a:t>5. Scientific Literacy</a:t>
            </a:r>
          </a:p>
          <a:p>
            <a:pPr marL="182880" lvl="1"/>
            <a:r>
              <a:rPr lang="en-US" sz="2000" dirty="0">
                <a:latin typeface="Arial Narrow" panose="020B0606020202030204" pitchFamily="34" charset="0"/>
              </a:rPr>
              <a:t>6. Diversity </a:t>
            </a:r>
          </a:p>
          <a:p>
            <a:pPr marL="182880" lvl="1"/>
            <a:r>
              <a:rPr lang="en-US" sz="2000" dirty="0">
                <a:latin typeface="Arial Narrow" panose="020B0606020202030204" pitchFamily="34" charset="0"/>
              </a:rPr>
              <a:t>7. Depth, Breadth, and Integration of Learning </a:t>
            </a:r>
          </a:p>
        </p:txBody>
      </p:sp>
      <p:sp>
        <p:nvSpPr>
          <p:cNvPr id="2" name="TextBox 1">
            <a:extLst>
              <a:ext uri="{FF2B5EF4-FFF2-40B4-BE49-F238E27FC236}">
                <a16:creationId xmlns:a16="http://schemas.microsoft.com/office/drawing/2014/main" id="{5422ECF2-6E4B-4F3D-BF64-48ABE4814C08}"/>
              </a:ext>
            </a:extLst>
          </p:cNvPr>
          <p:cNvSpPr txBox="1"/>
          <p:nvPr/>
        </p:nvSpPr>
        <p:spPr>
          <a:xfrm>
            <a:off x="332842" y="7962558"/>
            <a:ext cx="4560803" cy="3477875"/>
          </a:xfrm>
          <a:prstGeom prst="rect">
            <a:avLst/>
          </a:prstGeom>
          <a:noFill/>
        </p:spPr>
        <p:txBody>
          <a:bodyPr wrap="square" rtlCol="0">
            <a:spAutoFit/>
          </a:bodyPr>
          <a:lstStyle/>
          <a:p>
            <a:r>
              <a:rPr lang="en-US" sz="1600" dirty="0">
                <a:latin typeface="Arial Narrow" panose="020B0606020202030204" pitchFamily="34" charset="0"/>
              </a:rPr>
              <a:t>Note: This diagram is conceptual and not intended to convey proportionality of credit hours or time commitment. Specific requirements will vary and are officially defined in the WSU Catalog. Students may also pursue additional majors, minors, and/or certificates. </a:t>
            </a:r>
          </a:p>
          <a:p>
            <a:endParaRPr lang="en-US" sz="1400" dirty="0">
              <a:latin typeface="Arial Narrow" panose="020B0606020202030204" pitchFamily="34" charset="0"/>
            </a:endParaRPr>
          </a:p>
          <a:p>
            <a:r>
              <a:rPr lang="en-US" sz="1600" i="1" dirty="0">
                <a:latin typeface="Arial Narrow" panose="020B0606020202030204" pitchFamily="34" charset="0"/>
              </a:rPr>
              <a:t>Collaboratively developed by the Office of Assessment for Curricular Effectiveness and UCORE Director, with input from the Vice Provost of Academic Engagement and Student Achievement, Associate Vice Presidents in the Division of Student Affairs, the Liaison Council for Undergraduate Assessment, and faculty representatives.</a:t>
            </a:r>
          </a:p>
          <a:p>
            <a:endParaRPr lang="en-US" sz="1400" dirty="0">
              <a:latin typeface="Arial Narrow" panose="020B0606020202030204" pitchFamily="34" charset="0"/>
            </a:endParaRPr>
          </a:p>
          <a:p>
            <a:r>
              <a:rPr lang="en-US" sz="1400" b="1" dirty="0">
                <a:latin typeface="Arial Narrow" panose="020B0606020202030204" pitchFamily="34" charset="0"/>
              </a:rPr>
              <a:t>Revised 06.14.23</a:t>
            </a:r>
          </a:p>
        </p:txBody>
      </p:sp>
      <p:grpSp>
        <p:nvGrpSpPr>
          <p:cNvPr id="7" name="Group 6">
            <a:extLst>
              <a:ext uri="{FF2B5EF4-FFF2-40B4-BE49-F238E27FC236}">
                <a16:creationId xmlns:a16="http://schemas.microsoft.com/office/drawing/2014/main" id="{7DF99B6F-FE07-3613-C34D-584198E7F35C}"/>
              </a:ext>
            </a:extLst>
          </p:cNvPr>
          <p:cNvGrpSpPr/>
          <p:nvPr/>
        </p:nvGrpSpPr>
        <p:grpSpPr>
          <a:xfrm>
            <a:off x="5965165" y="283689"/>
            <a:ext cx="5029875" cy="6487764"/>
            <a:chOff x="5965165" y="283689"/>
            <a:chExt cx="5029875" cy="6487764"/>
          </a:xfrm>
        </p:grpSpPr>
        <p:sp>
          <p:nvSpPr>
            <p:cNvPr id="33" name="TextBox 32"/>
            <p:cNvSpPr txBox="1"/>
            <p:nvPr/>
          </p:nvSpPr>
          <p:spPr>
            <a:xfrm>
              <a:off x="5965165" y="283689"/>
              <a:ext cx="3351762" cy="2354491"/>
            </a:xfrm>
            <a:prstGeom prst="rect">
              <a:avLst/>
            </a:prstGeom>
            <a:noFill/>
            <a:ln>
              <a:noFill/>
            </a:ln>
          </p:spPr>
          <p:txBody>
            <a:bodyPr wrap="square" rtlCol="0">
              <a:spAutoFit/>
            </a:bodyPr>
            <a:lstStyle/>
            <a:p>
              <a:r>
                <a:rPr lang="en-US" sz="1600" b="1" dirty="0">
                  <a:solidFill>
                    <a:schemeClr val="accent2">
                      <a:lumMod val="50000"/>
                    </a:schemeClr>
                  </a:solidFill>
                  <a:latin typeface="Arial Narrow" panose="020B0606020202030204" pitchFamily="34" charset="0"/>
                </a:rPr>
                <a:t>Achievement of UCORE or Honors </a:t>
              </a:r>
            </a:p>
            <a:p>
              <a:r>
                <a:rPr lang="en-US" sz="1600" b="1" dirty="0">
                  <a:solidFill>
                    <a:schemeClr val="accent2">
                      <a:lumMod val="50000"/>
                    </a:schemeClr>
                  </a:solidFill>
                  <a:latin typeface="Arial Narrow" panose="020B0606020202030204" pitchFamily="34" charset="0"/>
                </a:rPr>
                <a:t>Student Learning Outcomes</a:t>
              </a:r>
            </a:p>
            <a:p>
              <a:endParaRPr lang="en-US" sz="300" b="1" dirty="0">
                <a:solidFill>
                  <a:schemeClr val="accent2">
                    <a:lumMod val="50000"/>
                  </a:schemeClr>
                </a:solidFill>
                <a:latin typeface="Arial Narrow" panose="020B0606020202030204" pitchFamily="34" charset="0"/>
              </a:endParaRPr>
            </a:p>
            <a:p>
              <a:pPr marL="100585"/>
              <a:r>
                <a:rPr lang="en-US" sz="1600" dirty="0">
                  <a:solidFill>
                    <a:schemeClr val="accent2">
                      <a:lumMod val="50000"/>
                    </a:schemeClr>
                  </a:solidFill>
                  <a:latin typeface="Arial Narrow" panose="020B0606020202030204" pitchFamily="34" charset="0"/>
                </a:rPr>
                <a:t>Students demonstrate achievement of the WSU Undergraduate Learning Goals sufficient for making decisions and taking informed actions in a rapidly changing world, through breadth of inquiry, and development of widely applicable skills and competencies.</a:t>
              </a:r>
            </a:p>
          </p:txBody>
        </p:sp>
        <p:sp>
          <p:nvSpPr>
            <p:cNvPr id="58" name="Oval 57"/>
            <p:cNvSpPr/>
            <p:nvPr/>
          </p:nvSpPr>
          <p:spPr>
            <a:xfrm>
              <a:off x="7474595" y="3357547"/>
              <a:ext cx="3520445" cy="3413906"/>
            </a:xfrm>
            <a:prstGeom prst="ellipse">
              <a:avLst/>
            </a:prstGeom>
            <a:solidFill>
              <a:schemeClr val="accent2">
                <a:alpha val="50000"/>
              </a:schemeClr>
            </a:solidFill>
            <a:ln w="28575">
              <a:solidFill>
                <a:schemeClr val="accent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0" tIns="37719" rIns="402336" bIns="37719" numCol="1" spcCol="0" rtlCol="0" fromWordArt="0" anchor="ctr" anchorCtr="0" forceAA="0" compatLnSpc="1">
              <a:prstTxWarp prst="textNoShape">
                <a:avLst/>
              </a:prstTxWarp>
              <a:noAutofit/>
            </a:bodyPr>
            <a:lstStyle/>
            <a:p>
              <a:pPr algn="ctr"/>
              <a:endParaRPr lang="en-US" sz="2200" dirty="0">
                <a:solidFill>
                  <a:schemeClr val="bg1"/>
                </a:solidFill>
                <a:latin typeface="Arial Narrow" panose="020B0606020202030204" pitchFamily="34" charset="0"/>
              </a:endParaRPr>
            </a:p>
          </p:txBody>
        </p:sp>
        <p:sp>
          <p:nvSpPr>
            <p:cNvPr id="16" name="TextBox 15"/>
            <p:cNvSpPr txBox="1"/>
            <p:nvPr/>
          </p:nvSpPr>
          <p:spPr>
            <a:xfrm>
              <a:off x="7817591" y="4578555"/>
              <a:ext cx="2128146" cy="738664"/>
            </a:xfrm>
            <a:prstGeom prst="rect">
              <a:avLst/>
            </a:prstGeom>
            <a:noFill/>
          </p:spPr>
          <p:txBody>
            <a:bodyPr wrap="square" rtlCol="0">
              <a:spAutoFit/>
            </a:bodyPr>
            <a:lstStyle/>
            <a:p>
              <a:pPr algn="ctr"/>
              <a:r>
                <a:rPr lang="en-US" sz="1400" b="1" dirty="0">
                  <a:latin typeface="Arial Narrow" panose="020B0606020202030204" pitchFamily="34" charset="0"/>
                </a:rPr>
                <a:t>UCORE or </a:t>
              </a:r>
            </a:p>
            <a:p>
              <a:pPr algn="ctr"/>
              <a:r>
                <a:rPr lang="en-US" sz="1400" b="1" dirty="0">
                  <a:latin typeface="Arial Narrow" panose="020B0606020202030204" pitchFamily="34" charset="0"/>
                </a:rPr>
                <a:t>Honors College </a:t>
              </a:r>
            </a:p>
            <a:p>
              <a:pPr algn="ctr"/>
              <a:r>
                <a:rPr lang="en-US" sz="1400" b="1" dirty="0">
                  <a:latin typeface="Arial Narrow" panose="020B0606020202030204" pitchFamily="34" charset="0"/>
                </a:rPr>
                <a:t>Curriculum</a:t>
              </a:r>
            </a:p>
          </p:txBody>
        </p:sp>
        <p:sp>
          <p:nvSpPr>
            <p:cNvPr id="27" name="TextBox 26"/>
            <p:cNvSpPr txBox="1"/>
            <p:nvPr/>
          </p:nvSpPr>
          <p:spPr>
            <a:xfrm>
              <a:off x="7632280" y="3980984"/>
              <a:ext cx="2461740" cy="646331"/>
            </a:xfrm>
            <a:prstGeom prst="rect">
              <a:avLst/>
            </a:prstGeom>
            <a:noFill/>
          </p:spPr>
          <p:txBody>
            <a:bodyPr wrap="square" rtlCol="0">
              <a:spAutoFit/>
            </a:bodyPr>
            <a:lstStyle/>
            <a:p>
              <a:pPr algn="ctr"/>
              <a:r>
                <a:rPr lang="en-US" b="1" spc="-50" dirty="0">
                  <a:latin typeface="Arial" panose="020B0604020202020204" pitchFamily="34" charset="0"/>
                  <a:cs typeface="Arial" panose="020B0604020202020204" pitchFamily="34" charset="0"/>
                </a:rPr>
                <a:t>General Education Requirements</a:t>
              </a:r>
            </a:p>
          </p:txBody>
        </p:sp>
        <p:cxnSp>
          <p:nvCxnSpPr>
            <p:cNvPr id="5" name="Straight Arrow Connector 4">
              <a:extLst>
                <a:ext uri="{FF2B5EF4-FFF2-40B4-BE49-F238E27FC236}">
                  <a16:creationId xmlns:a16="http://schemas.microsoft.com/office/drawing/2014/main" id="{B6513C32-DDB8-430D-B3BD-9077B18BBA43}"/>
                </a:ext>
              </a:extLst>
            </p:cNvPr>
            <p:cNvCxnSpPr>
              <a:cxnSpLocks/>
            </p:cNvCxnSpPr>
            <p:nvPr/>
          </p:nvCxnSpPr>
          <p:spPr>
            <a:xfrm flipH="1" flipV="1">
              <a:off x="7161850" y="2619227"/>
              <a:ext cx="763900" cy="1288721"/>
            </a:xfrm>
            <a:prstGeom prst="straightConnector1">
              <a:avLst/>
            </a:prstGeom>
            <a:ln w="25400">
              <a:solidFill>
                <a:schemeClr val="accent2">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D24A6452-927B-8A15-C2B2-EB237B874F9D}"/>
              </a:ext>
            </a:extLst>
          </p:cNvPr>
          <p:cNvGrpSpPr/>
          <p:nvPr/>
        </p:nvGrpSpPr>
        <p:grpSpPr>
          <a:xfrm>
            <a:off x="9727717" y="160467"/>
            <a:ext cx="5292286" cy="6610987"/>
            <a:chOff x="9727717" y="160467"/>
            <a:chExt cx="5292286" cy="6610987"/>
          </a:xfrm>
        </p:grpSpPr>
        <p:sp>
          <p:nvSpPr>
            <p:cNvPr id="62" name="TextBox 61"/>
            <p:cNvSpPr txBox="1"/>
            <p:nvPr/>
          </p:nvSpPr>
          <p:spPr>
            <a:xfrm>
              <a:off x="11786979" y="160467"/>
              <a:ext cx="3233024" cy="2354491"/>
            </a:xfrm>
            <a:prstGeom prst="rect">
              <a:avLst/>
            </a:prstGeom>
            <a:noFill/>
          </p:spPr>
          <p:txBody>
            <a:bodyPr wrap="square" rtlCol="0">
              <a:spAutoFit/>
            </a:bodyPr>
            <a:lstStyle/>
            <a:p>
              <a:r>
                <a:rPr lang="en-US" sz="1600" b="1" dirty="0">
                  <a:solidFill>
                    <a:schemeClr val="accent1">
                      <a:lumMod val="50000"/>
                    </a:schemeClr>
                  </a:solidFill>
                  <a:latin typeface="Arial Narrow" panose="020B0606020202030204" pitchFamily="34" charset="0"/>
                </a:rPr>
                <a:t>Achievement of Program-Specific</a:t>
              </a:r>
            </a:p>
            <a:p>
              <a:r>
                <a:rPr lang="en-US" sz="1600" b="1" dirty="0">
                  <a:solidFill>
                    <a:schemeClr val="accent1">
                      <a:lumMod val="50000"/>
                    </a:schemeClr>
                  </a:solidFill>
                  <a:latin typeface="Arial Narrow" panose="020B0606020202030204" pitchFamily="34" charset="0"/>
                </a:rPr>
                <a:t>Student Learning Outcomes</a:t>
              </a:r>
            </a:p>
            <a:p>
              <a:endParaRPr lang="en-US" sz="300" b="1" dirty="0">
                <a:solidFill>
                  <a:schemeClr val="accent1">
                    <a:lumMod val="50000"/>
                  </a:schemeClr>
                </a:solidFill>
                <a:latin typeface="Arial Narrow" panose="020B0606020202030204" pitchFamily="34" charset="0"/>
              </a:endParaRPr>
            </a:p>
            <a:p>
              <a:pPr marL="100585"/>
              <a:r>
                <a:rPr lang="en-US" sz="1600" dirty="0">
                  <a:solidFill>
                    <a:schemeClr val="accent1">
                      <a:lumMod val="50000"/>
                    </a:schemeClr>
                  </a:solidFill>
                  <a:latin typeface="Arial Narrow" panose="020B0606020202030204" pitchFamily="34" charset="0"/>
                </a:rPr>
                <a:t>Students demonstrate specialized knowledge and skills, as well as disciplinary achievement of some WSU Undergraduate Learning Goals, as appropriate to the disciplinary focus, through depth of study within the chosen academic field.</a:t>
              </a:r>
            </a:p>
          </p:txBody>
        </p:sp>
        <p:sp>
          <p:nvSpPr>
            <p:cNvPr id="60" name="Oval 59"/>
            <p:cNvSpPr/>
            <p:nvPr/>
          </p:nvSpPr>
          <p:spPr>
            <a:xfrm>
              <a:off x="9727717" y="3357547"/>
              <a:ext cx="3520445" cy="3413907"/>
            </a:xfrm>
            <a:prstGeom prst="ellipse">
              <a:avLst/>
            </a:prstGeom>
            <a:solidFill>
              <a:schemeClr val="accent1">
                <a:alpha val="50000"/>
              </a:schemeClr>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2336" tIns="37719" rIns="75438" bIns="37719" numCol="1" spcCol="0" rtlCol="0" fromWordArt="0" anchor="ctr" anchorCtr="0" forceAA="0" compatLnSpc="1">
              <a:prstTxWarp prst="textNoShape">
                <a:avLst/>
              </a:prstTxWarp>
              <a:noAutofit/>
            </a:bodyPr>
            <a:lstStyle/>
            <a:p>
              <a:pPr algn="ctr"/>
              <a:endParaRPr lang="en-US" sz="2200" dirty="0">
                <a:solidFill>
                  <a:schemeClr val="bg1"/>
                </a:solidFill>
                <a:latin typeface="Arial Narrow" panose="020B0606020202030204" pitchFamily="34" charset="0"/>
              </a:endParaRPr>
            </a:p>
          </p:txBody>
        </p:sp>
        <p:sp>
          <p:nvSpPr>
            <p:cNvPr id="19" name="TextBox 18"/>
            <p:cNvSpPr txBox="1"/>
            <p:nvPr/>
          </p:nvSpPr>
          <p:spPr>
            <a:xfrm>
              <a:off x="10826532" y="4647312"/>
              <a:ext cx="2366085" cy="738664"/>
            </a:xfrm>
            <a:prstGeom prst="rect">
              <a:avLst/>
            </a:prstGeom>
            <a:noFill/>
          </p:spPr>
          <p:txBody>
            <a:bodyPr wrap="square" rtlCol="0">
              <a:spAutoFit/>
            </a:bodyPr>
            <a:lstStyle/>
            <a:p>
              <a:pPr algn="ctr"/>
              <a:r>
                <a:rPr lang="en-US" sz="1400" b="1" dirty="0">
                  <a:latin typeface="Arial Narrow" panose="020B0606020202030204" pitchFamily="34" charset="0"/>
                </a:rPr>
                <a:t>Specific to each major; </a:t>
              </a:r>
            </a:p>
            <a:p>
              <a:pPr algn="ctr"/>
              <a:r>
                <a:rPr lang="en-US" sz="1400" b="1" i="1" dirty="0">
                  <a:latin typeface="Arial Narrow" panose="020B0606020202030204" pitchFamily="34" charset="0"/>
                </a:rPr>
                <a:t>Some colleges have </a:t>
              </a:r>
            </a:p>
            <a:p>
              <a:pPr algn="ctr"/>
              <a:r>
                <a:rPr lang="en-US" sz="1400" b="1" i="1" dirty="0">
                  <a:latin typeface="Arial Narrow" panose="020B0606020202030204" pitchFamily="34" charset="0"/>
                </a:rPr>
                <a:t>additional requirements</a:t>
              </a:r>
            </a:p>
          </p:txBody>
        </p:sp>
        <p:sp>
          <p:nvSpPr>
            <p:cNvPr id="28" name="TextBox 27"/>
            <p:cNvSpPr txBox="1"/>
            <p:nvPr/>
          </p:nvSpPr>
          <p:spPr>
            <a:xfrm>
              <a:off x="10955522" y="4006954"/>
              <a:ext cx="2108105" cy="646331"/>
            </a:xfrm>
            <a:prstGeom prst="rect">
              <a:avLst/>
            </a:prstGeom>
            <a:noFill/>
          </p:spPr>
          <p:txBody>
            <a:bodyPr wrap="square" rtlCol="0">
              <a:spAutoFit/>
            </a:bodyPr>
            <a:lstStyle/>
            <a:p>
              <a:pPr algn="ctr"/>
              <a:r>
                <a:rPr lang="en-US" b="1" spc="-50" dirty="0">
                  <a:latin typeface="Arial" panose="020B0604020202020204" pitchFamily="34" charset="0"/>
                  <a:cs typeface="Arial" panose="020B0604020202020204" pitchFamily="34" charset="0"/>
                </a:rPr>
                <a:t>Major </a:t>
              </a:r>
            </a:p>
            <a:p>
              <a:pPr algn="ctr"/>
              <a:r>
                <a:rPr lang="en-US" b="1" spc="-50" dirty="0">
                  <a:latin typeface="Arial" panose="020B0604020202020204" pitchFamily="34" charset="0"/>
                  <a:cs typeface="Arial" panose="020B0604020202020204" pitchFamily="34" charset="0"/>
                </a:rPr>
                <a:t>Requirements</a:t>
              </a:r>
            </a:p>
          </p:txBody>
        </p:sp>
        <p:cxnSp>
          <p:nvCxnSpPr>
            <p:cNvPr id="68" name="Straight Arrow Connector 67">
              <a:extLst>
                <a:ext uri="{FF2B5EF4-FFF2-40B4-BE49-F238E27FC236}">
                  <a16:creationId xmlns:a16="http://schemas.microsoft.com/office/drawing/2014/main" id="{D99A4CBE-1348-41B1-A95F-3ECF8A779062}"/>
                </a:ext>
              </a:extLst>
            </p:cNvPr>
            <p:cNvCxnSpPr>
              <a:cxnSpLocks/>
            </p:cNvCxnSpPr>
            <p:nvPr/>
          </p:nvCxnSpPr>
          <p:spPr>
            <a:xfrm flipV="1">
              <a:off x="12471746" y="2536812"/>
              <a:ext cx="666953" cy="1123164"/>
            </a:xfrm>
            <a:prstGeom prst="straightConnector1">
              <a:avLst/>
            </a:prstGeom>
            <a:ln w="25400">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70" name="Straight Arrow Connector 69">
            <a:extLst>
              <a:ext uri="{FF2B5EF4-FFF2-40B4-BE49-F238E27FC236}">
                <a16:creationId xmlns:a16="http://schemas.microsoft.com/office/drawing/2014/main" id="{C2BB3D4B-50C3-4FF9-ABF5-294858454866}"/>
              </a:ext>
            </a:extLst>
          </p:cNvPr>
          <p:cNvCxnSpPr>
            <a:cxnSpLocks/>
          </p:cNvCxnSpPr>
          <p:nvPr/>
        </p:nvCxnSpPr>
        <p:spPr>
          <a:xfrm>
            <a:off x="10906372" y="9264149"/>
            <a:ext cx="520546" cy="813108"/>
          </a:xfrm>
          <a:prstGeom prst="straightConnector1">
            <a:avLst/>
          </a:prstGeom>
          <a:ln w="76200">
            <a:solidFill>
              <a:schemeClr val="bg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73" name="Left Brace 72">
            <a:extLst>
              <a:ext uri="{FF2B5EF4-FFF2-40B4-BE49-F238E27FC236}">
                <a16:creationId xmlns:a16="http://schemas.microsoft.com/office/drawing/2014/main" id="{750EA446-0DF1-48E3-BFAD-05B07C1D9F26}"/>
              </a:ext>
            </a:extLst>
          </p:cNvPr>
          <p:cNvSpPr/>
          <p:nvPr/>
        </p:nvSpPr>
        <p:spPr>
          <a:xfrm>
            <a:off x="5018538" y="377806"/>
            <a:ext cx="821734" cy="10895492"/>
          </a:xfrm>
          <a:prstGeom prst="leftBrace">
            <a:avLst>
              <a:gd name="adj1" fmla="val 8333"/>
              <a:gd name="adj2" fmla="val 46973"/>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TextBox 65">
            <a:extLst>
              <a:ext uri="{FF2B5EF4-FFF2-40B4-BE49-F238E27FC236}">
                <a16:creationId xmlns:a16="http://schemas.microsoft.com/office/drawing/2014/main" id="{66418CE0-536F-44F1-B04F-A227BC7E033D}"/>
              </a:ext>
            </a:extLst>
          </p:cNvPr>
          <p:cNvSpPr txBox="1"/>
          <p:nvPr/>
        </p:nvSpPr>
        <p:spPr>
          <a:xfrm>
            <a:off x="11618727" y="9451684"/>
            <a:ext cx="3258870" cy="2062103"/>
          </a:xfrm>
          <a:prstGeom prst="rect">
            <a:avLst/>
          </a:prstGeom>
          <a:solidFill>
            <a:schemeClr val="bg1">
              <a:lumMod val="75000"/>
            </a:schemeClr>
          </a:solidFill>
        </p:spPr>
        <p:txBody>
          <a:bodyPr wrap="square" rtlCol="0">
            <a:spAutoFit/>
          </a:bodyPr>
          <a:lstStyle/>
          <a:p>
            <a:r>
              <a:rPr lang="en-US" sz="1600" b="1" dirty="0">
                <a:latin typeface="Arial Narrow" panose="020B0606020202030204" pitchFamily="34" charset="0"/>
              </a:rPr>
              <a:t>Co-Curricular Learning Experiences</a:t>
            </a:r>
          </a:p>
          <a:p>
            <a:r>
              <a:rPr lang="en-US" sz="1600" dirty="0">
                <a:latin typeface="Arial Narrow" panose="020B0606020202030204" pitchFamily="34" charset="0"/>
              </a:rPr>
              <a:t>Co-curricular experiences develop knowledge, skills, and abilities applicable to education, career and civic participation. Students may demonstrate some of the WSU Undergraduate Learning Goals through co-curricular activities and outcomes.</a:t>
            </a:r>
          </a:p>
        </p:txBody>
      </p:sp>
      <p:grpSp>
        <p:nvGrpSpPr>
          <p:cNvPr id="17" name="Group 16">
            <a:extLst>
              <a:ext uri="{FF2B5EF4-FFF2-40B4-BE49-F238E27FC236}">
                <a16:creationId xmlns:a16="http://schemas.microsoft.com/office/drawing/2014/main" id="{BCC6AA62-1960-BE3B-A7BB-FEB77E25BE23}"/>
              </a:ext>
            </a:extLst>
          </p:cNvPr>
          <p:cNvGrpSpPr/>
          <p:nvPr/>
        </p:nvGrpSpPr>
        <p:grpSpPr>
          <a:xfrm>
            <a:off x="5811185" y="5177175"/>
            <a:ext cx="6291806" cy="6196658"/>
            <a:chOff x="5811185" y="5177175"/>
            <a:chExt cx="6291806" cy="6196658"/>
          </a:xfrm>
        </p:grpSpPr>
        <p:sp>
          <p:nvSpPr>
            <p:cNvPr id="52" name="TextBox 51"/>
            <p:cNvSpPr txBox="1"/>
            <p:nvPr/>
          </p:nvSpPr>
          <p:spPr>
            <a:xfrm>
              <a:off x="5811185" y="9265564"/>
              <a:ext cx="4270598" cy="2108269"/>
            </a:xfrm>
            <a:prstGeom prst="rect">
              <a:avLst/>
            </a:prstGeom>
            <a:noFill/>
          </p:spPr>
          <p:txBody>
            <a:bodyPr wrap="square" rtlCol="0">
              <a:spAutoFit/>
            </a:bodyPr>
            <a:lstStyle/>
            <a:p>
              <a:r>
                <a:rPr lang="en-US" sz="1600" b="1" dirty="0">
                  <a:solidFill>
                    <a:schemeClr val="accent4">
                      <a:lumMod val="50000"/>
                    </a:schemeClr>
                  </a:solidFill>
                  <a:latin typeface="Arial Narrow" panose="020B0606020202030204" pitchFamily="34" charset="0"/>
                </a:rPr>
                <a:t>Achievement of Writing Proficiency</a:t>
              </a:r>
            </a:p>
            <a:p>
              <a:r>
                <a:rPr lang="en-US" sz="1600" b="1" dirty="0">
                  <a:solidFill>
                    <a:schemeClr val="accent4">
                      <a:lumMod val="50000"/>
                    </a:schemeClr>
                  </a:solidFill>
                  <a:latin typeface="Arial Narrow" panose="020B0606020202030204" pitchFamily="34" charset="0"/>
                </a:rPr>
                <a:t>Student Learning Outcomes</a:t>
              </a:r>
            </a:p>
            <a:p>
              <a:endParaRPr lang="en-US" sz="300" b="1" dirty="0">
                <a:solidFill>
                  <a:schemeClr val="accent4">
                    <a:lumMod val="50000"/>
                  </a:schemeClr>
                </a:solidFill>
                <a:latin typeface="Arial Narrow" panose="020B0606020202030204" pitchFamily="34" charset="0"/>
              </a:endParaRPr>
            </a:p>
            <a:p>
              <a:pPr marL="100585"/>
              <a:r>
                <a:rPr lang="en-US" sz="1600" dirty="0">
                  <a:solidFill>
                    <a:schemeClr val="accent4">
                      <a:lumMod val="50000"/>
                    </a:schemeClr>
                  </a:solidFill>
                  <a:latin typeface="Arial Narrow" panose="020B0606020202030204" pitchFamily="34" charset="0"/>
                </a:rPr>
                <a:t>Identified as a WSU priority by faculty, administration, and regents, students demonstrate proficiency in their knowledge, skills, and abilities as writers through formal and informal writing for many purposes and audiences, including within the discipline, to advance the WSU Undergraduate Learning Goals.</a:t>
              </a:r>
            </a:p>
          </p:txBody>
        </p:sp>
        <p:sp>
          <p:nvSpPr>
            <p:cNvPr id="59" name="Oval 58"/>
            <p:cNvSpPr/>
            <p:nvPr/>
          </p:nvSpPr>
          <p:spPr>
            <a:xfrm>
              <a:off x="8582546" y="5177175"/>
              <a:ext cx="3520445" cy="3414924"/>
            </a:xfrm>
            <a:prstGeom prst="ellipse">
              <a:avLst/>
            </a:prstGeom>
            <a:solidFill>
              <a:schemeClr val="accent4">
                <a:alpha val="50000"/>
              </a:schemeClr>
            </a:solidFill>
            <a:ln w="28575">
              <a:solidFill>
                <a:schemeClr val="accent4">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75438" tIns="37719" rIns="75438" bIns="37719" numCol="1" spcCol="0" rtlCol="0" fromWordArt="0" anchor="ctr" anchorCtr="0" forceAA="0" compatLnSpc="1">
              <a:prstTxWarp prst="textNoShape">
                <a:avLst/>
              </a:prstTxWarp>
              <a:noAutofit/>
            </a:bodyPr>
            <a:lstStyle/>
            <a:p>
              <a:pPr algn="ctr"/>
              <a:endParaRPr lang="en-US" sz="2200" dirty="0">
                <a:solidFill>
                  <a:schemeClr val="bg1"/>
                </a:solidFill>
                <a:latin typeface="Arial Narrow" panose="020B0606020202030204" pitchFamily="34" charset="0"/>
              </a:endParaRPr>
            </a:p>
          </p:txBody>
        </p:sp>
        <p:sp>
          <p:nvSpPr>
            <p:cNvPr id="14" name="TextBox 13"/>
            <p:cNvSpPr txBox="1"/>
            <p:nvPr/>
          </p:nvSpPr>
          <p:spPr>
            <a:xfrm>
              <a:off x="9344666" y="7518892"/>
              <a:ext cx="2124334" cy="954107"/>
            </a:xfrm>
            <a:prstGeom prst="rect">
              <a:avLst/>
            </a:prstGeom>
            <a:noFill/>
          </p:spPr>
          <p:txBody>
            <a:bodyPr wrap="square" rtlCol="0">
              <a:spAutoFit/>
            </a:bodyPr>
            <a:lstStyle/>
            <a:p>
              <a:pPr algn="ctr"/>
              <a:r>
                <a:rPr lang="en-US" sz="1400" b="1" dirty="0">
                  <a:latin typeface="Arial Narrow" panose="020B0606020202030204" pitchFamily="34" charset="0"/>
                </a:rPr>
                <a:t>Writing through the curriculum and University Writing Portfolio</a:t>
              </a:r>
            </a:p>
            <a:p>
              <a:pPr algn="ctr"/>
              <a:endParaRPr lang="en-US" sz="1400" b="1" dirty="0">
                <a:latin typeface="Arial Narrow" panose="020B0606020202030204" pitchFamily="34" charset="0"/>
              </a:endParaRPr>
            </a:p>
          </p:txBody>
        </p:sp>
        <p:sp>
          <p:nvSpPr>
            <p:cNvPr id="30" name="TextBox 29"/>
            <p:cNvSpPr txBox="1"/>
            <p:nvPr/>
          </p:nvSpPr>
          <p:spPr>
            <a:xfrm>
              <a:off x="9218855" y="6879444"/>
              <a:ext cx="2321910" cy="646331"/>
            </a:xfrm>
            <a:prstGeom prst="rect">
              <a:avLst/>
            </a:prstGeom>
            <a:noFill/>
          </p:spPr>
          <p:txBody>
            <a:bodyPr wrap="square" rtlCol="0">
              <a:spAutoFit/>
            </a:bodyPr>
            <a:lstStyle/>
            <a:p>
              <a:pPr algn="ctr"/>
              <a:r>
                <a:rPr lang="en-US" b="1" spc="-50" dirty="0">
                  <a:latin typeface="Arial" panose="020B0604020202020204" pitchFamily="34" charset="0"/>
                  <a:cs typeface="Arial" panose="020B0604020202020204" pitchFamily="34" charset="0"/>
                </a:rPr>
                <a:t>Writing Proficiency Requirements</a:t>
              </a:r>
            </a:p>
          </p:txBody>
        </p:sp>
        <p:cxnSp>
          <p:nvCxnSpPr>
            <p:cNvPr id="32" name="Straight Arrow Connector 31">
              <a:extLst>
                <a:ext uri="{FF2B5EF4-FFF2-40B4-BE49-F238E27FC236}">
                  <a16:creationId xmlns:a16="http://schemas.microsoft.com/office/drawing/2014/main" id="{824EEFFC-D097-FB63-5244-75BFD6B16C62}"/>
                </a:ext>
              </a:extLst>
            </p:cNvPr>
            <p:cNvCxnSpPr>
              <a:cxnSpLocks/>
            </p:cNvCxnSpPr>
            <p:nvPr/>
          </p:nvCxnSpPr>
          <p:spPr>
            <a:xfrm flipH="1">
              <a:off x="8093439" y="7834761"/>
              <a:ext cx="816325" cy="1354993"/>
            </a:xfrm>
            <a:prstGeom prst="straightConnector1">
              <a:avLst/>
            </a:prstGeom>
            <a:ln w="25400">
              <a:solidFill>
                <a:schemeClr val="accent4">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8804344" y="5956115"/>
            <a:ext cx="1340448" cy="646331"/>
          </a:xfrm>
          <a:prstGeom prst="rect">
            <a:avLst/>
          </a:prstGeom>
          <a:noFill/>
        </p:spPr>
        <p:txBody>
          <a:bodyPr wrap="square" rtlCol="0">
            <a:spAutoFit/>
          </a:bodyPr>
          <a:lstStyle/>
          <a:p>
            <a:pPr algn="ctr"/>
            <a:r>
              <a:rPr lang="en-US" sz="1200" b="1" dirty="0">
                <a:latin typeface="Arial Narrow" panose="020B0606020202030204" pitchFamily="34" charset="0"/>
              </a:rPr>
              <a:t>UCORE [WRTG] or Honors Writing Course</a:t>
            </a:r>
          </a:p>
        </p:txBody>
      </p:sp>
      <p:sp>
        <p:nvSpPr>
          <p:cNvPr id="13" name="TextBox 12"/>
          <p:cNvSpPr txBox="1"/>
          <p:nvPr/>
        </p:nvSpPr>
        <p:spPr>
          <a:xfrm>
            <a:off x="10624297" y="5910863"/>
            <a:ext cx="1291319" cy="646331"/>
          </a:xfrm>
          <a:prstGeom prst="rect">
            <a:avLst/>
          </a:prstGeom>
          <a:noFill/>
        </p:spPr>
        <p:txBody>
          <a:bodyPr wrap="square" rtlCol="0">
            <a:spAutoFit/>
          </a:bodyPr>
          <a:lstStyle/>
          <a:p>
            <a:pPr algn="ctr"/>
            <a:r>
              <a:rPr lang="en-US" sz="1200" b="1" dirty="0">
                <a:latin typeface="Arial Narrow" panose="020B0606020202030204" pitchFamily="34" charset="0"/>
              </a:rPr>
              <a:t>Writing </a:t>
            </a:r>
          </a:p>
          <a:p>
            <a:pPr algn="ctr"/>
            <a:r>
              <a:rPr lang="en-US" sz="1200" b="1" dirty="0">
                <a:latin typeface="Arial Narrow" panose="020B0606020202030204" pitchFamily="34" charset="0"/>
              </a:rPr>
              <a:t>in the Major [M] Courses</a:t>
            </a:r>
          </a:p>
        </p:txBody>
      </p:sp>
      <p:sp>
        <p:nvSpPr>
          <p:cNvPr id="18" name="TextBox 17"/>
          <p:cNvSpPr txBox="1"/>
          <p:nvPr/>
        </p:nvSpPr>
        <p:spPr>
          <a:xfrm>
            <a:off x="9942997" y="4267003"/>
            <a:ext cx="917111" cy="830997"/>
          </a:xfrm>
          <a:prstGeom prst="rect">
            <a:avLst/>
          </a:prstGeom>
          <a:noFill/>
        </p:spPr>
        <p:txBody>
          <a:bodyPr wrap="square" rtlCol="0">
            <a:spAutoFit/>
          </a:bodyPr>
          <a:lstStyle/>
          <a:p>
            <a:pPr algn="ctr"/>
            <a:r>
              <a:rPr lang="en-US" sz="1200" b="1" dirty="0">
                <a:latin typeface="Arial Narrow" panose="020B0606020202030204" pitchFamily="34" charset="0"/>
              </a:rPr>
              <a:t>9 UCORE credits may be taken in the major</a:t>
            </a:r>
          </a:p>
        </p:txBody>
      </p:sp>
      <p:pic>
        <p:nvPicPr>
          <p:cNvPr id="21" name="Picture 20" descr="A close up of a logo&#10;&#10;Description automatically generated">
            <a:extLst>
              <a:ext uri="{FF2B5EF4-FFF2-40B4-BE49-F238E27FC236}">
                <a16:creationId xmlns:a16="http://schemas.microsoft.com/office/drawing/2014/main" id="{57D0F2C7-8920-4D7E-98CF-0D420F3A27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7420" y="5328486"/>
            <a:ext cx="646678" cy="646678"/>
          </a:xfrm>
          <a:prstGeom prst="rect">
            <a:avLst/>
          </a:prstGeom>
        </p:spPr>
      </p:pic>
    </p:spTree>
    <p:extLst>
      <p:ext uri="{BB962C8B-B14F-4D97-AF65-F5344CB8AC3E}">
        <p14:creationId xmlns:p14="http://schemas.microsoft.com/office/powerpoint/2010/main" val="4132288524"/>
      </p:ext>
    </p:extLst>
  </p:cSld>
  <p:clrMapOvr>
    <a:masterClrMapping/>
  </p:clrMapOvr>
</p:sld>
</file>

<file path=ppt/theme/theme1.xml><?xml version="1.0" encoding="utf-8"?>
<a:theme xmlns:a="http://schemas.openxmlformats.org/drawingml/2006/main" name="Office Theme">
  <a:themeElements>
    <a:clrScheme name="WSU Brand">
      <a:dk1>
        <a:sysClr val="windowText" lastClr="000000"/>
      </a:dk1>
      <a:lt1>
        <a:sysClr val="window" lastClr="FFFFFF"/>
      </a:lt1>
      <a:dk2>
        <a:srgbClr val="44546A"/>
      </a:dk2>
      <a:lt2>
        <a:srgbClr val="E7E6E6"/>
      </a:lt2>
      <a:accent1>
        <a:srgbClr val="981E32"/>
      </a:accent1>
      <a:accent2>
        <a:srgbClr val="8F7E35"/>
      </a:accent2>
      <a:accent3>
        <a:srgbClr val="B67233"/>
      </a:accent3>
      <a:accent4>
        <a:srgbClr val="4F868E"/>
      </a:accent4>
      <a:accent5>
        <a:srgbClr val="C69214"/>
      </a:accent5>
      <a:accent6>
        <a:srgbClr val="5E6A71"/>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1684</TotalTime>
  <Words>508</Words>
  <Application>Microsoft Office PowerPoint</Application>
  <PresentationFormat>Custom</PresentationFormat>
  <Paragraphs>85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Calibri Light</vt:lpstr>
      <vt:lpstr>Office Theme</vt:lpstr>
      <vt:lpstr>PowerPoint Presentation</vt:lpstr>
    </vt:vector>
  </TitlesOfParts>
  <Company>WSU Office of Assessment for Curricular Effectiveness (ACE)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Achieving WSU’s Seven Learning Goals of Undergraduate Education</dc:title>
  <dc:creator>WSU Office of Assessment for Curricular Effectiveness (ACE);daniel.rieck@wsu.edu</dc:creator>
  <cp:lastModifiedBy>Rieck, Daniel Carl</cp:lastModifiedBy>
  <cp:revision>114</cp:revision>
  <cp:lastPrinted>2019-12-13T19:15:57Z</cp:lastPrinted>
  <dcterms:created xsi:type="dcterms:W3CDTF">2019-10-09T15:51:52Z</dcterms:created>
  <dcterms:modified xsi:type="dcterms:W3CDTF">2023-06-14T22:17:41Z</dcterms:modified>
</cp:coreProperties>
</file>